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9.jpg" ContentType="image/jpg"/>
  <Override PartName="/ppt/media/image10.jpg" ContentType="image/jpg"/>
  <Override PartName="/ppt/media/image11.jpg" ContentType="image/jpg"/>
  <Override PartName="/ppt/notesSlides/notesSlide5.xml" ContentType="application/vnd.openxmlformats-officedocument.presentationml.notesSlide+xml"/>
  <Override PartName="/ppt/media/image12.jpg" ContentType="image/jpg"/>
  <Override PartName="/ppt/media/image15.jpg" ContentType="image/jp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8"/>
  </p:notesMasterIdLst>
  <p:sldIdLst>
    <p:sldId id="262" r:id="rId2"/>
    <p:sldId id="419" r:id="rId3"/>
    <p:sldId id="420" r:id="rId4"/>
    <p:sldId id="421" r:id="rId5"/>
    <p:sldId id="256" r:id="rId6"/>
    <p:sldId id="257" r:id="rId7"/>
    <p:sldId id="258" r:id="rId8"/>
    <p:sldId id="427" r:id="rId9"/>
    <p:sldId id="260" r:id="rId10"/>
    <p:sldId id="261" r:id="rId11"/>
    <p:sldId id="422" r:id="rId12"/>
    <p:sldId id="423" r:id="rId13"/>
    <p:sldId id="448" r:id="rId14"/>
    <p:sldId id="449" r:id="rId15"/>
    <p:sldId id="425" r:id="rId16"/>
    <p:sldId id="426" r:id="rId17"/>
    <p:sldId id="428" r:id="rId18"/>
    <p:sldId id="429" r:id="rId19"/>
    <p:sldId id="430" r:id="rId20"/>
    <p:sldId id="431" r:id="rId21"/>
    <p:sldId id="432" r:id="rId22"/>
    <p:sldId id="433" r:id="rId23"/>
    <p:sldId id="434" r:id="rId24"/>
    <p:sldId id="435" r:id="rId25"/>
    <p:sldId id="436" r:id="rId26"/>
    <p:sldId id="437" r:id="rId27"/>
    <p:sldId id="438" r:id="rId28"/>
    <p:sldId id="439" r:id="rId29"/>
    <p:sldId id="440" r:id="rId30"/>
    <p:sldId id="441" r:id="rId31"/>
    <p:sldId id="442" r:id="rId32"/>
    <p:sldId id="443" r:id="rId33"/>
    <p:sldId id="444" r:id="rId34"/>
    <p:sldId id="445" r:id="rId35"/>
    <p:sldId id="446" r:id="rId36"/>
    <p:sldId id="447" r:id="rId3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D9"/>
    <a:srgbClr val="48614C"/>
    <a:srgbClr val="8B97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30" autoAdjust="0"/>
    <p:restoredTop sz="78717" autoAdjust="0"/>
  </p:normalViewPr>
  <p:slideViewPr>
    <p:cSldViewPr snapToGrid="0">
      <p:cViewPr varScale="1">
        <p:scale>
          <a:sx n="81" d="100"/>
          <a:sy n="81" d="100"/>
        </p:scale>
        <p:origin x="1984" y="184"/>
      </p:cViewPr>
      <p:guideLst/>
    </p:cSldViewPr>
  </p:slideViewPr>
  <p:outlineViewPr>
    <p:cViewPr>
      <p:scale>
        <a:sx n="33" d="100"/>
        <a:sy n="33" d="100"/>
      </p:scale>
      <p:origin x="0" y="-4926"/>
    </p:cViewPr>
  </p:outlineViewPr>
  <p:notesTextViewPr>
    <p:cViewPr>
      <p:scale>
        <a:sx n="3" d="2"/>
        <a:sy n="3" d="2"/>
      </p:scale>
      <p:origin x="0" y="0"/>
    </p:cViewPr>
  </p:notesTextViewPr>
  <p:notesViewPr>
    <p:cSldViewPr snapToGrid="0">
      <p:cViewPr varScale="1">
        <p:scale>
          <a:sx n="97" d="100"/>
          <a:sy n="97" d="100"/>
        </p:scale>
        <p:origin x="3570"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tanderson\Desktop\Sustainability%20Plan\ToJ%20energy%20use%20data%20FY22.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'Sector breakdown'!$A$51:$A$56</cx:f>
        <cx:lvl ptCount="6">
          <cx:pt idx="0">Buildings</cx:pt>
          <cx:pt idx="1">Town fleets</cx:pt>
          <cx:pt idx="2">Staff commutes</cx:pt>
          <cx:pt idx="3">Waste</cx:pt>
          <cx:pt idx="4">WWTP</cx:pt>
          <cx:pt idx="5">Water production</cx:pt>
        </cx:lvl>
      </cx:strDim>
      <cx:numDim type="size">
        <cx:f>'Sector breakdown'!$B$51:$B$56</cx:f>
        <cx:lvl ptCount="6" formatCode="General">
          <cx:pt idx="0">211.59999999999999</cx:pt>
          <cx:pt idx="1">406</cx:pt>
          <cx:pt idx="2">297</cx:pt>
          <cx:pt idx="3">12</cx:pt>
          <cx:pt idx="4">114</cx:pt>
          <cx:pt idx="5">68.400000000000006</cx:pt>
        </cx:lvl>
      </cx:numDim>
    </cx:data>
  </cx:chartData>
  <cx:chart>
    <cx:title pos="t" align="ctr" overlay="0">
      <cx:tx>
        <cx:txData>
          <cx:v>TOJ 2022 GHG emissions</cx:v>
        </cx:txData>
      </cx:tx>
      <cx:txPr>
        <a:bodyPr spcFirstLastPara="1" vertOverflow="ellipsis" horzOverflow="overflow" wrap="square" lIns="0" tIns="0" rIns="0" bIns="0" anchor="ctr" anchorCtr="1"/>
        <a:lstStyle/>
        <a:p>
          <a:pPr algn="ctr" rtl="0">
            <a:defRPr/>
          </a:pPr>
          <a:r>
            <a:rPr lang="en-US" sz="1400" b="0" i="0" u="none" strike="noStrike" baseline="0" dirty="0">
              <a:solidFill>
                <a:sysClr val="windowText" lastClr="000000">
                  <a:lumMod val="65000"/>
                  <a:lumOff val="35000"/>
                </a:sysClr>
              </a:solidFill>
              <a:latin typeface="Calibri" panose="020F0502020204030204"/>
            </a:rPr>
            <a:t>TOJ 2022 GHG emissions</a:t>
          </a:r>
        </a:p>
      </cx:txPr>
    </cx:title>
    <cx:plotArea>
      <cx:plotAreaRegion>
        <cx:series layoutId="sunburst" uniqueId="{B98B51EC-E4CD-408A-A466-271518C4F8F0}">
          <cx:dataLabels pos="ctr">
            <cx:txPr>
              <a:bodyPr spcFirstLastPara="1" vertOverflow="ellipsis" horzOverflow="overflow" wrap="square" lIns="0" tIns="0" rIns="0" bIns="0" anchor="ctr" anchorCtr="1"/>
              <a:lstStyle/>
              <a:p>
                <a:pPr algn="ctr" rtl="0">
                  <a:defRPr sz="1100">
                    <a:solidFill>
                      <a:schemeClr val="bg2"/>
                    </a:solidFill>
                  </a:defRPr>
                </a:pPr>
                <a:endParaRPr lang="en-US" sz="1100" b="0" i="0" u="none" strike="noStrike" baseline="0">
                  <a:solidFill>
                    <a:schemeClr val="bg2"/>
                  </a:solidFill>
                  <a:latin typeface="Calibri"/>
                </a:endParaRPr>
              </a:p>
            </cx:txPr>
            <cx:visibility seriesName="0" categoryName="1" value="0"/>
          </cx:dataLabels>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75" tIns="46587" rIns="93175" bIns="46587" rtlCol="0"/>
          <a:lstStyle>
            <a:lvl1pPr algn="l">
              <a:defRPr sz="1200"/>
            </a:lvl1pPr>
          </a:lstStyle>
          <a:p>
            <a:endParaRPr lang="en-US"/>
          </a:p>
        </p:txBody>
      </p:sp>
      <p:sp>
        <p:nvSpPr>
          <p:cNvPr id="3" name="Date Placeholder 2"/>
          <p:cNvSpPr>
            <a:spLocks noGrp="1"/>
          </p:cNvSpPr>
          <p:nvPr>
            <p:ph type="dt" idx="1"/>
          </p:nvPr>
        </p:nvSpPr>
        <p:spPr>
          <a:xfrm>
            <a:off x="3970939" y="0"/>
            <a:ext cx="3037840" cy="466435"/>
          </a:xfrm>
          <a:prstGeom prst="rect">
            <a:avLst/>
          </a:prstGeom>
        </p:spPr>
        <p:txBody>
          <a:bodyPr vert="horz" lIns="93175" tIns="46587" rIns="93175" bIns="46587" rtlCol="0"/>
          <a:lstStyle>
            <a:lvl1pPr algn="r">
              <a:defRPr sz="1200"/>
            </a:lvl1pPr>
          </a:lstStyle>
          <a:p>
            <a:fld id="{75A77412-D949-438C-B948-6D4E0FFE2E57}" type="datetimeFigureOut">
              <a:rPr lang="en-US" smtClean="0"/>
              <a:t>11/17/23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5" tIns="46587" rIns="93175" bIns="46587" rtlCol="0" anchor="ctr"/>
          <a:lstStyle/>
          <a:p>
            <a:endParaRPr lang="en-US"/>
          </a:p>
        </p:txBody>
      </p:sp>
      <p:sp>
        <p:nvSpPr>
          <p:cNvPr id="5" name="Notes Placeholder 4"/>
          <p:cNvSpPr>
            <a:spLocks noGrp="1"/>
          </p:cNvSpPr>
          <p:nvPr>
            <p:ph type="body" sz="quarter" idx="3"/>
          </p:nvPr>
        </p:nvSpPr>
        <p:spPr>
          <a:xfrm>
            <a:off x="701040" y="4473892"/>
            <a:ext cx="5608320" cy="3660457"/>
          </a:xfrm>
          <a:prstGeom prst="rect">
            <a:avLst/>
          </a:prstGeom>
        </p:spPr>
        <p:txBody>
          <a:bodyPr vert="horz" lIns="93175" tIns="46587" rIns="93175" bIns="4658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75" tIns="46587" rIns="93175"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4"/>
          </a:xfrm>
          <a:prstGeom prst="rect">
            <a:avLst/>
          </a:prstGeom>
        </p:spPr>
        <p:txBody>
          <a:bodyPr vert="horz" lIns="93175" tIns="46587" rIns="93175" bIns="46587" rtlCol="0" anchor="b"/>
          <a:lstStyle>
            <a:lvl1pPr algn="r">
              <a:defRPr sz="1200"/>
            </a:lvl1pPr>
          </a:lstStyle>
          <a:p>
            <a:fld id="{594D6CAA-4696-4A86-B02D-BEB66D34E343}" type="slidenum">
              <a:rPr lang="en-US" smtClean="0"/>
              <a:t>‹#›</a:t>
            </a:fld>
            <a:endParaRPr lang="en-US"/>
          </a:p>
        </p:txBody>
      </p:sp>
    </p:spTree>
    <p:extLst>
      <p:ext uri="{BB962C8B-B14F-4D97-AF65-F5344CB8AC3E}">
        <p14:creationId xmlns:p14="http://schemas.microsoft.com/office/powerpoint/2010/main" val="247129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44">
              <a:defRPr/>
            </a:pPr>
            <a:fld id="{416D5108-99D9-4EF7-9873-01C18869B0B7}" type="slidenum">
              <a:rPr lang="en-US">
                <a:solidFill>
                  <a:prstClr val="black"/>
                </a:solidFill>
                <a:latin typeface="Calibri" panose="020F0502020204030204"/>
              </a:rPr>
              <a:pPr defTabSz="931744">
                <a:defRPr/>
              </a:pPr>
              <a:t>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011888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97d6796e3d_0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297d6796e3d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4D6CAA-4696-4A86-B02D-BEB66D34E343}" type="slidenum">
              <a:rPr lang="en-US" smtClean="0"/>
              <a:t>36</a:t>
            </a:fld>
            <a:endParaRPr lang="en-US"/>
          </a:p>
        </p:txBody>
      </p:sp>
    </p:spTree>
    <p:extLst>
      <p:ext uri="{BB962C8B-B14F-4D97-AF65-F5344CB8AC3E}">
        <p14:creationId xmlns:p14="http://schemas.microsoft.com/office/powerpoint/2010/main" val="3867535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4D6CAA-4696-4A86-B02D-BEB66D34E343}" type="slidenum">
              <a:rPr lang="en-US" smtClean="0"/>
              <a:t>2</a:t>
            </a:fld>
            <a:endParaRPr lang="en-US"/>
          </a:p>
        </p:txBody>
      </p:sp>
    </p:spTree>
    <p:extLst>
      <p:ext uri="{BB962C8B-B14F-4D97-AF65-F5344CB8AC3E}">
        <p14:creationId xmlns:p14="http://schemas.microsoft.com/office/powerpoint/2010/main" val="858648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94D6CAA-4696-4A86-B02D-BEB66D34E343}" type="slidenum">
              <a:rPr lang="en-US" smtClean="0"/>
              <a:t>3</a:t>
            </a:fld>
            <a:endParaRPr lang="en-US"/>
          </a:p>
        </p:txBody>
      </p:sp>
    </p:spTree>
    <p:extLst>
      <p:ext uri="{BB962C8B-B14F-4D97-AF65-F5344CB8AC3E}">
        <p14:creationId xmlns:p14="http://schemas.microsoft.com/office/powerpoint/2010/main" val="243651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594D6CAA-4696-4A86-B02D-BEB66D34E343}" type="slidenum">
              <a:rPr lang="en-US" smtClean="0"/>
              <a:t>4</a:t>
            </a:fld>
            <a:endParaRPr lang="en-US"/>
          </a:p>
        </p:txBody>
      </p:sp>
    </p:spTree>
    <p:extLst>
      <p:ext uri="{BB962C8B-B14F-4D97-AF65-F5344CB8AC3E}">
        <p14:creationId xmlns:p14="http://schemas.microsoft.com/office/powerpoint/2010/main" val="657187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4D6CAA-4696-4A86-B02D-BEB66D34E343}" type="slidenum">
              <a:rPr lang="en-US" smtClean="0"/>
              <a:t>7</a:t>
            </a:fld>
            <a:endParaRPr lang="en-US"/>
          </a:p>
        </p:txBody>
      </p:sp>
    </p:spTree>
    <p:extLst>
      <p:ext uri="{BB962C8B-B14F-4D97-AF65-F5344CB8AC3E}">
        <p14:creationId xmlns:p14="http://schemas.microsoft.com/office/powerpoint/2010/main" val="2452380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297d6796e3d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297d6796e3d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98ec21bd7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98ec21bd7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97d6796e3d_0_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97d6796e3d_0_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262078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35956653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28020558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50967" y="593367"/>
            <a:ext cx="628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5" name="Google Shape;25;p4"/>
          <p:cNvSpPr txBox="1">
            <a:spLocks noGrp="1"/>
          </p:cNvSpPr>
          <p:nvPr>
            <p:ph type="body" idx="1"/>
          </p:nvPr>
        </p:nvSpPr>
        <p:spPr>
          <a:xfrm>
            <a:off x="951000" y="1697233"/>
            <a:ext cx="10290000" cy="4394400"/>
          </a:xfrm>
          <a:prstGeom prst="rect">
            <a:avLst/>
          </a:prstGeom>
        </p:spPr>
        <p:txBody>
          <a:bodyPr spcFirstLastPara="1" wrap="square" lIns="91425" tIns="91425" rIns="91425" bIns="91425" anchor="t" anchorCtr="0">
            <a:noAutofit/>
          </a:bodyPr>
          <a:lstStyle>
            <a:lvl1pPr marL="609585" lvl="0" indent="-457189" rtl="0">
              <a:lnSpc>
                <a:spcPct val="100000"/>
              </a:lnSpc>
              <a:spcBef>
                <a:spcPts val="0"/>
              </a:spcBef>
              <a:spcAft>
                <a:spcPts val="0"/>
              </a:spcAft>
              <a:buClr>
                <a:schemeClr val="dk1"/>
              </a:buClr>
              <a:buSzPts val="1800"/>
              <a:buFont typeface="Lato"/>
              <a:buChar char="●"/>
              <a:defRPr sz="1467"/>
            </a:lvl1pPr>
            <a:lvl2pPr marL="1219170" lvl="1" indent="-423323" rtl="0">
              <a:spcBef>
                <a:spcPts val="0"/>
              </a:spcBef>
              <a:spcAft>
                <a:spcPts val="0"/>
              </a:spcAft>
              <a:buClr>
                <a:schemeClr val="dk1"/>
              </a:buClr>
              <a:buSzPts val="1400"/>
              <a:buFont typeface="Lato"/>
              <a:buChar char="○"/>
              <a:defRPr/>
            </a:lvl2pPr>
            <a:lvl3pPr marL="1828754" lvl="2" indent="-423323" rtl="0">
              <a:spcBef>
                <a:spcPts val="0"/>
              </a:spcBef>
              <a:spcAft>
                <a:spcPts val="0"/>
              </a:spcAft>
              <a:buClr>
                <a:schemeClr val="dk1"/>
              </a:buClr>
              <a:buSzPts val="1400"/>
              <a:buFont typeface="Lato"/>
              <a:buChar char="■"/>
              <a:defRPr/>
            </a:lvl3pPr>
            <a:lvl4pPr marL="2438339" lvl="3" indent="-423323" rtl="0">
              <a:spcBef>
                <a:spcPts val="0"/>
              </a:spcBef>
              <a:spcAft>
                <a:spcPts val="0"/>
              </a:spcAft>
              <a:buClr>
                <a:schemeClr val="dk1"/>
              </a:buClr>
              <a:buSzPts val="1400"/>
              <a:buFont typeface="Lato"/>
              <a:buChar char="●"/>
              <a:defRPr/>
            </a:lvl4pPr>
            <a:lvl5pPr marL="3047924" lvl="4" indent="-423323" rtl="0">
              <a:spcBef>
                <a:spcPts val="0"/>
              </a:spcBef>
              <a:spcAft>
                <a:spcPts val="0"/>
              </a:spcAft>
              <a:buClr>
                <a:schemeClr val="dk1"/>
              </a:buClr>
              <a:buSzPts val="1400"/>
              <a:buFont typeface="Lato"/>
              <a:buChar char="○"/>
              <a:defRPr/>
            </a:lvl5pPr>
            <a:lvl6pPr marL="3657509" lvl="5" indent="-423323" rtl="0">
              <a:spcBef>
                <a:spcPts val="0"/>
              </a:spcBef>
              <a:spcAft>
                <a:spcPts val="0"/>
              </a:spcAft>
              <a:buClr>
                <a:schemeClr val="dk1"/>
              </a:buClr>
              <a:buSzPts val="1400"/>
              <a:buFont typeface="Lato"/>
              <a:buChar char="■"/>
              <a:defRPr/>
            </a:lvl6pPr>
            <a:lvl7pPr marL="4267093" lvl="6" indent="-423323" rtl="0">
              <a:spcBef>
                <a:spcPts val="0"/>
              </a:spcBef>
              <a:spcAft>
                <a:spcPts val="0"/>
              </a:spcAft>
              <a:buClr>
                <a:schemeClr val="dk1"/>
              </a:buClr>
              <a:buSzPts val="1400"/>
              <a:buFont typeface="Lato"/>
              <a:buChar char="●"/>
              <a:defRPr/>
            </a:lvl7pPr>
            <a:lvl8pPr marL="4876678" lvl="7" indent="-423323" rtl="0">
              <a:spcBef>
                <a:spcPts val="0"/>
              </a:spcBef>
              <a:spcAft>
                <a:spcPts val="0"/>
              </a:spcAft>
              <a:buClr>
                <a:schemeClr val="dk1"/>
              </a:buClr>
              <a:buSzPts val="1400"/>
              <a:buFont typeface="Lato"/>
              <a:buChar char="○"/>
              <a:defRPr/>
            </a:lvl8pPr>
            <a:lvl9pPr marL="5486263" lvl="8" indent="-423323" rtl="0">
              <a:spcBef>
                <a:spcPts val="0"/>
              </a:spcBef>
              <a:spcAft>
                <a:spcPts val="0"/>
              </a:spcAft>
              <a:buClr>
                <a:schemeClr val="dk1"/>
              </a:buClr>
              <a:buSzPts val="1400"/>
              <a:buFont typeface="Lato"/>
              <a:buChar char="■"/>
              <a:defRPr/>
            </a:lvl9pPr>
          </a:lstStyle>
          <a:p>
            <a:endParaRPr/>
          </a:p>
        </p:txBody>
      </p:sp>
      <p:cxnSp>
        <p:nvCxnSpPr>
          <p:cNvPr id="26" name="Google Shape;26;p4"/>
          <p:cNvCxnSpPr/>
          <p:nvPr/>
        </p:nvCxnSpPr>
        <p:spPr>
          <a:xfrm>
            <a:off x="-96733" y="3654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7" name="Google Shape;27;p4"/>
          <p:cNvCxnSpPr/>
          <p:nvPr/>
        </p:nvCxnSpPr>
        <p:spPr>
          <a:xfrm>
            <a:off x="-96733" y="6503267"/>
            <a:ext cx="12383200" cy="0"/>
          </a:xfrm>
          <a:prstGeom prst="straightConnector1">
            <a:avLst/>
          </a:prstGeom>
          <a:noFill/>
          <a:ln w="28575" cap="flat" cmpd="sng">
            <a:solidFill>
              <a:schemeClr val="accent1"/>
            </a:solidFill>
            <a:prstDash val="solid"/>
            <a:round/>
            <a:headEnd type="none" w="med" len="med"/>
            <a:tailEnd type="none" w="med" len="med"/>
          </a:ln>
        </p:spPr>
      </p:cxnSp>
      <p:cxnSp>
        <p:nvCxnSpPr>
          <p:cNvPr id="28" name="Google Shape;28;p4"/>
          <p:cNvCxnSpPr/>
          <p:nvPr/>
        </p:nvCxnSpPr>
        <p:spPr>
          <a:xfrm>
            <a:off x="9179867" y="-151467"/>
            <a:ext cx="3420800" cy="1741600"/>
          </a:xfrm>
          <a:prstGeom prst="curvedConnector3">
            <a:avLst>
              <a:gd name="adj1" fmla="val 50000"/>
            </a:avLst>
          </a:prstGeom>
          <a:noFill/>
          <a:ln w="28575" cap="flat" cmpd="sng">
            <a:solidFill>
              <a:schemeClr val="accent2"/>
            </a:solidFill>
            <a:prstDash val="solid"/>
            <a:round/>
            <a:headEnd type="none" w="med" len="med"/>
            <a:tailEnd type="none" w="med" len="med"/>
          </a:ln>
        </p:spPr>
      </p:cxnSp>
    </p:spTree>
    <p:extLst>
      <p:ext uri="{BB962C8B-B14F-4D97-AF65-F5344CB8AC3E}">
        <p14:creationId xmlns:p14="http://schemas.microsoft.com/office/powerpoint/2010/main" val="3359001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336292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2011535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1077065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8" name="Footer Placeholder 4"/>
          <p:cNvSpPr>
            <a:spLocks noGrp="1"/>
          </p:cNvSpPr>
          <p:nvPr>
            <p:ph type="ftr" sz="quarter" idx="11"/>
          </p:nvPr>
        </p:nvSpPr>
        <p:spPr/>
        <p:txBody>
          <a:bodyPr/>
          <a:lstStyle>
            <a:lvl1pPr>
              <a:defRPr/>
            </a:lvl1pPr>
          </a:lstStyle>
          <a:p>
            <a:endParaRPr lang="en-US" dirty="0"/>
          </a:p>
        </p:txBody>
      </p:sp>
      <p:sp>
        <p:nvSpPr>
          <p:cNvPr id="9"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4116333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4" name="Footer Placeholder 4"/>
          <p:cNvSpPr>
            <a:spLocks noGrp="1"/>
          </p:cNvSpPr>
          <p:nvPr>
            <p:ph type="ftr" sz="quarter" idx="11"/>
          </p:nvPr>
        </p:nvSpPr>
        <p:spPr/>
        <p:txBody>
          <a:bodyPr/>
          <a:lstStyle>
            <a:lvl1pPr>
              <a:defRPr/>
            </a:lvl1pPr>
          </a:lstStyle>
          <a:p>
            <a:endParaRPr lang="en-US" dirty="0"/>
          </a:p>
        </p:txBody>
      </p:sp>
      <p:sp>
        <p:nvSpPr>
          <p:cNvPr id="5"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600100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3" name="Footer Placeholder 4"/>
          <p:cNvSpPr>
            <a:spLocks noGrp="1"/>
          </p:cNvSpPr>
          <p:nvPr>
            <p:ph type="ftr" sz="quarter" idx="11"/>
          </p:nvPr>
        </p:nvSpPr>
        <p:spPr/>
        <p:txBody>
          <a:bodyPr/>
          <a:lstStyle>
            <a:lvl1pPr>
              <a:defRPr/>
            </a:lvl1pPr>
          </a:lstStyle>
          <a:p>
            <a:endParaRPr lang="en-US" dirty="0"/>
          </a:p>
        </p:txBody>
      </p:sp>
      <p:sp>
        <p:nvSpPr>
          <p:cNvPr id="4"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417564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10104617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6AD39289-891D-45EF-8254-FA183F9054E5}" type="datetimeFigureOut">
              <a:rPr lang="en-US" smtClean="0"/>
              <a:t>11/17/23</a:t>
            </a:fld>
            <a:endParaRPr lang="en-US" dirty="0"/>
          </a:p>
        </p:txBody>
      </p:sp>
      <p:sp>
        <p:nvSpPr>
          <p:cNvPr id="6" name="Footer Placeholder 4"/>
          <p:cNvSpPr>
            <a:spLocks noGrp="1"/>
          </p:cNvSpPr>
          <p:nvPr>
            <p:ph type="ftr" sz="quarter" idx="11"/>
          </p:nvPr>
        </p:nvSpPr>
        <p:spPr/>
        <p:txBody>
          <a:bodyPr/>
          <a:lstStyle>
            <a:lvl1pPr>
              <a:defRPr/>
            </a:lvl1pPr>
          </a:lstStyle>
          <a:p>
            <a:endParaRPr lang="en-US" dirty="0"/>
          </a:p>
        </p:txBody>
      </p:sp>
      <p:sp>
        <p:nvSpPr>
          <p:cNvPr id="7" name="Slide Number Placeholder 5"/>
          <p:cNvSpPr>
            <a:spLocks noGrp="1"/>
          </p:cNvSpPr>
          <p:nvPr>
            <p:ph type="sldNum" sz="quarter" idx="12"/>
          </p:nvPr>
        </p:nvSpPr>
        <p:spPr/>
        <p:txBody>
          <a:bodyPr/>
          <a:lstStyle>
            <a:lvl1pPr>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1698140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alphaModFix amt="40000"/>
            <a:lum/>
          </a:blip>
          <a:srcRect/>
          <a:stretch>
            <a:fillRect t="65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fld id="{6AD39289-891D-45EF-8254-FA183F9054E5}" type="datetimeFigureOut">
              <a:rPr lang="en-US" smtClean="0"/>
              <a:t>11/17/23</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fld id="{C219BBF7-4ABE-45B4-9BEF-3F8F75DC0670}" type="slidenum">
              <a:rPr lang="en-US" smtClean="0"/>
              <a:t>‹#›</a:t>
            </a:fld>
            <a:endParaRPr lang="en-US" dirty="0"/>
          </a:p>
        </p:txBody>
      </p:sp>
    </p:spTree>
    <p:extLst>
      <p:ext uri="{BB962C8B-B14F-4D97-AF65-F5344CB8AC3E}">
        <p14:creationId xmlns:p14="http://schemas.microsoft.com/office/powerpoint/2010/main" val="231307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microsoft.com/office/2014/relationships/chartEx" Target="../charts/chartEx1.xm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319143" y="2840673"/>
            <a:ext cx="11553713" cy="3220895"/>
          </a:xfrm>
        </p:spPr>
        <p:txBody>
          <a:bodyPr/>
          <a:lstStyle/>
          <a:p>
            <a:r>
              <a:rPr lang="en-US" dirty="0">
                <a:solidFill>
                  <a:srgbClr val="48614C"/>
                </a:solidFill>
                <a:latin typeface="Calibri" panose="020F0502020204030204" pitchFamily="34" charset="0"/>
                <a:ea typeface="Calibri" panose="020F0502020204030204" pitchFamily="34" charset="0"/>
                <a:cs typeface="Times New Roman" panose="02020603050405020304" pitchFamily="18" charset="0"/>
              </a:rPr>
              <a:t>Town of Jackson </a:t>
            </a:r>
            <a:endParaRPr lang="en-US" sz="3200" dirty="0">
              <a:solidFill>
                <a:srgbClr val="48614C"/>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2000" kern="1000" dirty="0">
                <a:solidFill>
                  <a:srgbClr val="48614C"/>
                </a:solidFill>
                <a:ea typeface="Calibri" panose="020F0502020204030204" pitchFamily="34" charset="0"/>
                <a:cs typeface="Times New Roman" panose="02020603050405020304" pitchFamily="18" charset="0"/>
              </a:rPr>
              <a:t>Tanya Anderson</a:t>
            </a:r>
          </a:p>
          <a:p>
            <a:r>
              <a:rPr lang="en-US" sz="2000" kern="1000" dirty="0">
                <a:solidFill>
                  <a:srgbClr val="48614C"/>
                </a:solidFill>
                <a:effectLst/>
                <a:ea typeface="Calibri" panose="020F0502020204030204" pitchFamily="34" charset="0"/>
                <a:cs typeface="Times New Roman" panose="02020603050405020304" pitchFamily="18" charset="0"/>
              </a:rPr>
              <a:t>Ecosystem Stewardship Administrator</a:t>
            </a:r>
          </a:p>
        </p:txBody>
      </p:sp>
      <p:sp>
        <p:nvSpPr>
          <p:cNvPr id="7" name="Rectangle 7">
            <a:extLst>
              <a:ext uri="{FF2B5EF4-FFF2-40B4-BE49-F238E27FC236}">
                <a16:creationId xmlns:a16="http://schemas.microsoft.com/office/drawing/2014/main" id="{9B4809D7-ACA6-4B0A-9EFD-424E18D18136}"/>
              </a:ext>
            </a:extLst>
          </p:cNvPr>
          <p:cNvSpPr>
            <a:spLocks noChangeArrowheads="1"/>
          </p:cNvSpPr>
          <p:nvPr/>
        </p:nvSpPr>
        <p:spPr bwMode="auto">
          <a:xfrm>
            <a:off x="-5437343" y="-1"/>
            <a:ext cx="2840211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descr="Logo&#10;&#10;Description automatically generated">
            <a:extLst>
              <a:ext uri="{FF2B5EF4-FFF2-40B4-BE49-F238E27FC236}">
                <a16:creationId xmlns:a16="http://schemas.microsoft.com/office/drawing/2014/main" id="{6A353086-F309-465D-8136-7C2B5FA23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378" y="45718"/>
            <a:ext cx="2841241" cy="2840673"/>
          </a:xfrm>
          <a:prstGeom prst="rect">
            <a:avLst/>
          </a:prstGeom>
        </p:spPr>
      </p:pic>
    </p:spTree>
    <p:extLst>
      <p:ext uri="{BB962C8B-B14F-4D97-AF65-F5344CB8AC3E}">
        <p14:creationId xmlns:p14="http://schemas.microsoft.com/office/powerpoint/2010/main" val="14153065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38018" y="779371"/>
            <a:ext cx="14630400" cy="697627"/>
          </a:xfrm>
          <a:prstGeom prst="rect">
            <a:avLst/>
          </a:prstGeom>
        </p:spPr>
        <p:txBody>
          <a:bodyPr vert="horz" wrap="square" lIns="0" tIns="20320" rIns="0" bIns="0" numCol="1" rtlCol="0" anchor="ctr" anchorCtr="0" compatLnSpc="1">
            <a:prstTxWarp prst="textNoShape">
              <a:avLst/>
            </a:prstTxWarp>
            <a:spAutoFit/>
          </a:bodyPr>
          <a:lstStyle/>
          <a:p>
            <a:pPr marL="16933">
              <a:spcBef>
                <a:spcPts val="160"/>
              </a:spcBef>
            </a:pPr>
            <a:r>
              <a:rPr spc="-147" dirty="0"/>
              <a:t>LEARNING</a:t>
            </a:r>
            <a:r>
              <a:rPr spc="-280" dirty="0"/>
              <a:t> </a:t>
            </a:r>
            <a:r>
              <a:rPr spc="-220" dirty="0"/>
              <a:t>&amp;</a:t>
            </a:r>
            <a:r>
              <a:rPr spc="-280" dirty="0"/>
              <a:t> </a:t>
            </a:r>
            <a:r>
              <a:rPr spc="-152" dirty="0"/>
              <a:t>OPPORTUNITIES</a:t>
            </a:r>
          </a:p>
        </p:txBody>
      </p:sp>
      <p:sp>
        <p:nvSpPr>
          <p:cNvPr id="3" name="object 3"/>
          <p:cNvSpPr txBox="1"/>
          <p:nvPr/>
        </p:nvSpPr>
        <p:spPr>
          <a:xfrm>
            <a:off x="5597699" y="1621807"/>
            <a:ext cx="4257040" cy="2068942"/>
          </a:xfrm>
          <a:prstGeom prst="rect">
            <a:avLst/>
          </a:prstGeom>
        </p:spPr>
        <p:txBody>
          <a:bodyPr vert="horz" wrap="square" lIns="0" tIns="16933" rIns="0" bIns="0" rtlCol="0">
            <a:spAutoFit/>
          </a:bodyPr>
          <a:lstStyle/>
          <a:p>
            <a:pPr marL="505447" indent="-488514">
              <a:spcBef>
                <a:spcPts val="133"/>
              </a:spcBef>
              <a:buFont typeface="Arial"/>
              <a:buChar char="●"/>
              <a:tabLst>
                <a:tab pos="505447" algn="l"/>
              </a:tabLst>
            </a:pPr>
            <a:r>
              <a:rPr sz="2400" b="1" spc="-167" dirty="0">
                <a:solidFill>
                  <a:srgbClr val="595959"/>
                </a:solidFill>
                <a:latin typeface="Tahoma"/>
                <a:cs typeface="Tahoma"/>
              </a:rPr>
              <a:t>Switch</a:t>
            </a:r>
            <a:r>
              <a:rPr sz="2400" b="1" spc="-213" dirty="0">
                <a:solidFill>
                  <a:srgbClr val="595959"/>
                </a:solidFill>
                <a:latin typeface="Tahoma"/>
                <a:cs typeface="Tahoma"/>
              </a:rPr>
              <a:t> </a:t>
            </a:r>
            <a:r>
              <a:rPr sz="2400" b="1" spc="-180" dirty="0">
                <a:solidFill>
                  <a:srgbClr val="595959"/>
                </a:solidFill>
                <a:latin typeface="Tahoma"/>
                <a:cs typeface="Tahoma"/>
              </a:rPr>
              <a:t>up</a:t>
            </a:r>
            <a:r>
              <a:rPr sz="2400" b="1" spc="-207" dirty="0">
                <a:solidFill>
                  <a:srgbClr val="595959"/>
                </a:solidFill>
                <a:latin typeface="Tahoma"/>
                <a:cs typeface="Tahoma"/>
              </a:rPr>
              <a:t> </a:t>
            </a:r>
            <a:r>
              <a:rPr sz="2400" b="1" spc="-147" dirty="0">
                <a:solidFill>
                  <a:srgbClr val="595959"/>
                </a:solidFill>
                <a:latin typeface="Tahoma"/>
                <a:cs typeface="Tahoma"/>
              </a:rPr>
              <a:t>the</a:t>
            </a:r>
            <a:r>
              <a:rPr sz="2400" b="1" spc="-207" dirty="0">
                <a:solidFill>
                  <a:srgbClr val="595959"/>
                </a:solidFill>
                <a:latin typeface="Tahoma"/>
                <a:cs typeface="Tahoma"/>
              </a:rPr>
              <a:t> </a:t>
            </a:r>
            <a:r>
              <a:rPr sz="2400" b="1" spc="-13" dirty="0">
                <a:solidFill>
                  <a:srgbClr val="595959"/>
                </a:solidFill>
                <a:latin typeface="Tahoma"/>
                <a:cs typeface="Tahoma"/>
              </a:rPr>
              <a:t>prizes</a:t>
            </a:r>
            <a:endParaRPr sz="2400" dirty="0">
              <a:latin typeface="Tahoma"/>
              <a:cs typeface="Tahoma"/>
            </a:endParaRPr>
          </a:p>
          <a:p>
            <a:pPr>
              <a:spcBef>
                <a:spcPts val="847"/>
              </a:spcBef>
              <a:buClr>
                <a:srgbClr val="595959"/>
              </a:buClr>
              <a:buFont typeface="Arial"/>
              <a:buChar char="●"/>
            </a:pPr>
            <a:endParaRPr sz="2400" dirty="0">
              <a:latin typeface="Tahoma"/>
              <a:cs typeface="Tahoma"/>
            </a:endParaRPr>
          </a:p>
          <a:p>
            <a:pPr marL="505447" indent="-488514">
              <a:buFont typeface="Arial"/>
              <a:buChar char="●"/>
              <a:tabLst>
                <a:tab pos="505447" algn="l"/>
              </a:tabLst>
            </a:pPr>
            <a:r>
              <a:rPr sz="2400" b="1" spc="-152" dirty="0">
                <a:solidFill>
                  <a:srgbClr val="595959"/>
                </a:solidFill>
                <a:latin typeface="Tahoma"/>
                <a:cs typeface="Tahoma"/>
              </a:rPr>
              <a:t>New</a:t>
            </a:r>
            <a:r>
              <a:rPr sz="2400" b="1" spc="-200" dirty="0">
                <a:solidFill>
                  <a:srgbClr val="595959"/>
                </a:solidFill>
                <a:latin typeface="Tahoma"/>
                <a:cs typeface="Tahoma"/>
              </a:rPr>
              <a:t> </a:t>
            </a:r>
            <a:r>
              <a:rPr sz="2400" b="1" spc="-187" dirty="0">
                <a:solidFill>
                  <a:srgbClr val="595959"/>
                </a:solidFill>
                <a:latin typeface="Tahoma"/>
                <a:cs typeface="Tahoma"/>
              </a:rPr>
              <a:t>Pathway</a:t>
            </a:r>
            <a:r>
              <a:rPr sz="2400" b="1" spc="-200" dirty="0">
                <a:solidFill>
                  <a:srgbClr val="595959"/>
                </a:solidFill>
                <a:latin typeface="Tahoma"/>
                <a:cs typeface="Tahoma"/>
              </a:rPr>
              <a:t> </a:t>
            </a:r>
            <a:r>
              <a:rPr sz="2400" b="1" spc="-113" dirty="0">
                <a:solidFill>
                  <a:srgbClr val="595959"/>
                </a:solidFill>
                <a:latin typeface="Tahoma"/>
                <a:cs typeface="Tahoma"/>
              </a:rPr>
              <a:t>direct</a:t>
            </a:r>
            <a:r>
              <a:rPr sz="2400" b="1" spc="-193" dirty="0">
                <a:solidFill>
                  <a:srgbClr val="595959"/>
                </a:solidFill>
                <a:latin typeface="Tahoma"/>
                <a:cs typeface="Tahoma"/>
              </a:rPr>
              <a:t> </a:t>
            </a:r>
            <a:r>
              <a:rPr sz="2400" b="1" spc="-113" dirty="0">
                <a:solidFill>
                  <a:srgbClr val="595959"/>
                </a:solidFill>
                <a:latin typeface="Tahoma"/>
                <a:cs typeface="Tahoma"/>
              </a:rPr>
              <a:t>to</a:t>
            </a:r>
            <a:r>
              <a:rPr sz="2400" b="1" spc="-200" dirty="0">
                <a:solidFill>
                  <a:srgbClr val="595959"/>
                </a:solidFill>
                <a:latin typeface="Tahoma"/>
                <a:cs typeface="Tahoma"/>
              </a:rPr>
              <a:t> </a:t>
            </a:r>
            <a:r>
              <a:rPr sz="2400" b="1" spc="-33" dirty="0">
                <a:solidFill>
                  <a:srgbClr val="595959"/>
                </a:solidFill>
                <a:latin typeface="Tahoma"/>
                <a:cs typeface="Tahoma"/>
              </a:rPr>
              <a:t>TRC</a:t>
            </a:r>
            <a:endParaRPr sz="2400" dirty="0">
              <a:latin typeface="Tahoma"/>
              <a:cs typeface="Tahoma"/>
            </a:endParaRPr>
          </a:p>
          <a:p>
            <a:pPr>
              <a:spcBef>
                <a:spcPts val="847"/>
              </a:spcBef>
              <a:buClr>
                <a:srgbClr val="595959"/>
              </a:buClr>
              <a:buFont typeface="Arial"/>
              <a:buChar char="●"/>
            </a:pPr>
            <a:endParaRPr sz="2400" dirty="0">
              <a:latin typeface="Tahoma"/>
              <a:cs typeface="Tahoma"/>
            </a:endParaRPr>
          </a:p>
          <a:p>
            <a:pPr marL="505447" indent="-488514">
              <a:buFont typeface="Arial"/>
              <a:buChar char="●"/>
              <a:tabLst>
                <a:tab pos="505447" algn="l"/>
              </a:tabLst>
            </a:pPr>
            <a:r>
              <a:rPr sz="2400" b="1" spc="-33" dirty="0">
                <a:solidFill>
                  <a:srgbClr val="595959"/>
                </a:solidFill>
                <a:latin typeface="Tahoma"/>
                <a:cs typeface="Tahoma"/>
              </a:rPr>
              <a:t>Bus</a:t>
            </a:r>
            <a:endParaRPr sz="2400" dirty="0">
              <a:latin typeface="Tahoma"/>
              <a:cs typeface="Tahoma"/>
            </a:endParaRPr>
          </a:p>
        </p:txBody>
      </p:sp>
      <p:pic>
        <p:nvPicPr>
          <p:cNvPr id="4" name="object 4"/>
          <p:cNvPicPr/>
          <p:nvPr/>
        </p:nvPicPr>
        <p:blipFill>
          <a:blip r:embed="rId2" cstate="print"/>
          <a:stretch>
            <a:fillRect/>
          </a:stretch>
        </p:blipFill>
        <p:spPr>
          <a:xfrm>
            <a:off x="10421334" y="5334868"/>
            <a:ext cx="1243665" cy="1243665"/>
          </a:xfrm>
          <a:prstGeom prst="rect">
            <a:avLst/>
          </a:prstGeom>
        </p:spPr>
      </p:pic>
      <p:pic>
        <p:nvPicPr>
          <p:cNvPr id="5" name="object 5"/>
          <p:cNvPicPr/>
          <p:nvPr/>
        </p:nvPicPr>
        <p:blipFill>
          <a:blip r:embed="rId3" cstate="print"/>
          <a:stretch>
            <a:fillRect/>
          </a:stretch>
        </p:blipFill>
        <p:spPr>
          <a:xfrm>
            <a:off x="67567" y="1198834"/>
            <a:ext cx="5379631" cy="4034733"/>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54"/>
          <p:cNvSpPr txBox="1">
            <a:spLocks noGrp="1"/>
          </p:cNvSpPr>
          <p:nvPr>
            <p:ph type="ctrTitle"/>
          </p:nvPr>
        </p:nvSpPr>
        <p:spPr>
          <a:xfrm>
            <a:off x="1386633" y="1766000"/>
            <a:ext cx="9418800" cy="2736800"/>
          </a:xfrm>
          <a:prstGeom prst="rect">
            <a:avLst/>
          </a:prstGeom>
        </p:spPr>
        <p:txBody>
          <a:bodyPr spcFirstLastPara="1" vert="horz" wrap="square" lIns="121900" tIns="121900" rIns="121900" bIns="121900" numCol="1" anchor="b" anchorCtr="0" compatLnSpc="1">
            <a:prstTxWarp prst="textNoShape">
              <a:avLst/>
            </a:prstTxWarp>
            <a:noAutofit/>
          </a:bodyPr>
          <a:lstStyle/>
          <a:p>
            <a:pPr>
              <a:spcBef>
                <a:spcPts val="0"/>
              </a:spcBef>
              <a:spcAft>
                <a:spcPts val="0"/>
              </a:spcAft>
            </a:pPr>
            <a:r>
              <a:rPr lang="en" sz="6267"/>
              <a:t>Sustainable Commuting Incentive Program</a:t>
            </a:r>
            <a:endParaRPr sz="6267"/>
          </a:p>
        </p:txBody>
      </p:sp>
      <p:sp>
        <p:nvSpPr>
          <p:cNvPr id="473" name="Google Shape;473;p54"/>
          <p:cNvSpPr txBox="1">
            <a:spLocks noGrp="1"/>
          </p:cNvSpPr>
          <p:nvPr>
            <p:ph type="subTitle" idx="1"/>
          </p:nvPr>
        </p:nvSpPr>
        <p:spPr>
          <a:xfrm>
            <a:off x="1386667" y="4502800"/>
            <a:ext cx="9418800" cy="589200"/>
          </a:xfrm>
          <a:prstGeom prst="rect">
            <a:avLst/>
          </a:prstGeom>
        </p:spPr>
        <p:txBody>
          <a:bodyPr spcFirstLastPara="1" vert="horz" wrap="square" lIns="121900" tIns="121900" rIns="121900" bIns="121900" numCol="1" anchor="b" anchorCtr="0" compatLnSpc="1">
            <a:prstTxWarp prst="textNoShape">
              <a:avLst/>
            </a:prstTxWarp>
            <a:noAutofit/>
          </a:bodyPr>
          <a:lstStyle/>
          <a:p>
            <a:pPr>
              <a:spcBef>
                <a:spcPts val="0"/>
              </a:spcBef>
              <a:spcAft>
                <a:spcPts val="0"/>
              </a:spcAft>
            </a:pPr>
            <a:r>
              <a:rPr lang="en"/>
              <a:t>Teton Toys’ Program Review</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55"/>
          <p:cNvSpPr txBox="1">
            <a:spLocks noGrp="1"/>
          </p:cNvSpPr>
          <p:nvPr>
            <p:ph type="title"/>
          </p:nvPr>
        </p:nvSpPr>
        <p:spPr>
          <a:xfrm>
            <a:off x="950967" y="388409"/>
            <a:ext cx="62820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lgn="l"/>
            <a:r>
              <a:rPr lang="en"/>
              <a:t>What is SCIP?</a:t>
            </a:r>
            <a:endParaRPr/>
          </a:p>
        </p:txBody>
      </p:sp>
      <p:sp>
        <p:nvSpPr>
          <p:cNvPr id="479" name="Google Shape;479;p55"/>
          <p:cNvSpPr txBox="1">
            <a:spLocks noGrp="1"/>
          </p:cNvSpPr>
          <p:nvPr>
            <p:ph type="body" idx="1"/>
          </p:nvPr>
        </p:nvSpPr>
        <p:spPr>
          <a:xfrm>
            <a:off x="951000" y="1208487"/>
            <a:ext cx="10290000" cy="4394400"/>
          </a:xfrm>
          <a:prstGeom prst="rect">
            <a:avLst/>
          </a:prstGeom>
        </p:spPr>
        <p:txBody>
          <a:bodyPr spcFirstLastPara="1" vert="horz" wrap="square" lIns="121900" tIns="121900" rIns="121900" bIns="121900" numCol="1" anchor="t" anchorCtr="0" compatLnSpc="1">
            <a:prstTxWarp prst="textNoShape">
              <a:avLst/>
            </a:prstTxWarp>
            <a:noAutofit/>
          </a:bodyPr>
          <a:lstStyle/>
          <a:p>
            <a:pPr marL="0" indent="0">
              <a:buNone/>
            </a:pPr>
            <a:r>
              <a:rPr lang="en" sz="2200" dirty="0"/>
              <a:t>In the summer of 2018, Teton Toys initiated and managed a downtown parking incentive program which included about a dozen partners.  Through this program, we tracked how about 200 employees collectively got to and from work and offered points for various behaviors.  At the end of the summer, we hosted a party and distributed prizes.</a:t>
            </a:r>
            <a:endParaRPr sz="2200" dirty="0"/>
          </a:p>
          <a:p>
            <a:pPr marL="0" indent="0">
              <a:spcBef>
                <a:spcPts val="1600"/>
              </a:spcBef>
              <a:buNone/>
            </a:pPr>
            <a:r>
              <a:rPr lang="en" sz="2200" dirty="0"/>
              <a:t>This year, we adopted  an internal incentive program to encourage employees to use more sustainable methods of getting to work.  Through this program, we incentivize sustainable behaviors and are able to track the carbon footprint generated by our staff’s commutes.</a:t>
            </a:r>
            <a:endParaRPr sz="2200" dirty="0"/>
          </a:p>
          <a:p>
            <a:pPr marL="0" indent="0">
              <a:spcBef>
                <a:spcPts val="1600"/>
              </a:spcBef>
              <a:buNone/>
            </a:pPr>
            <a:r>
              <a:rPr lang="en" sz="2200" dirty="0"/>
              <a:t>When onboarding, new employees are given a commuting questionnaire to fill out and an introduction to the program. This questionnaire provides the company with the primary method used to get to work as well as the specs about the vehicle used to commute (if any) so that CO2 emission calculations can be made.</a:t>
            </a:r>
            <a:endParaRPr sz="2200" dirty="0"/>
          </a:p>
          <a:p>
            <a:pPr marL="0" indent="0">
              <a:spcBef>
                <a:spcPts val="1600"/>
              </a:spcBef>
              <a:spcAft>
                <a:spcPts val="1600"/>
              </a:spcAft>
              <a:buNone/>
            </a:pPr>
            <a:endParaRPr sz="2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3B67-31C5-D08F-14A6-CE8BBF25C32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129CCB-4E61-6F51-1416-72449458E43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229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pic>
        <p:nvPicPr>
          <p:cNvPr id="484" name="Google Shape;484;p56"/>
          <p:cNvPicPr preferRelativeResize="0"/>
          <p:nvPr/>
        </p:nvPicPr>
        <p:blipFill>
          <a:blip r:embed="rId3">
            <a:alphaModFix/>
          </a:blip>
          <a:stretch>
            <a:fillRect/>
          </a:stretch>
        </p:blipFill>
        <p:spPr>
          <a:xfrm>
            <a:off x="81733" y="2254501"/>
            <a:ext cx="12028536" cy="4083767"/>
          </a:xfrm>
          <a:prstGeom prst="rect">
            <a:avLst/>
          </a:prstGeom>
          <a:noFill/>
          <a:ln>
            <a:noFill/>
          </a:ln>
        </p:spPr>
      </p:pic>
      <p:pic>
        <p:nvPicPr>
          <p:cNvPr id="485" name="Google Shape;485;p56"/>
          <p:cNvPicPr preferRelativeResize="0"/>
          <p:nvPr/>
        </p:nvPicPr>
        <p:blipFill>
          <a:blip r:embed="rId4">
            <a:alphaModFix/>
          </a:blip>
          <a:stretch>
            <a:fillRect/>
          </a:stretch>
        </p:blipFill>
        <p:spPr>
          <a:xfrm>
            <a:off x="7148933" y="823501"/>
            <a:ext cx="3269000" cy="1114433"/>
          </a:xfrm>
          <a:prstGeom prst="rect">
            <a:avLst/>
          </a:prstGeom>
          <a:noFill/>
          <a:ln>
            <a:noFill/>
          </a:ln>
        </p:spPr>
      </p:pic>
      <p:sp>
        <p:nvSpPr>
          <p:cNvPr id="486" name="Google Shape;486;p56"/>
          <p:cNvSpPr txBox="1"/>
          <p:nvPr/>
        </p:nvSpPr>
        <p:spPr>
          <a:xfrm>
            <a:off x="384767" y="614267"/>
            <a:ext cx="5825200" cy="1323600"/>
          </a:xfrm>
          <a:prstGeom prst="rect">
            <a:avLst/>
          </a:prstGeom>
          <a:noFill/>
          <a:ln>
            <a:noFill/>
          </a:ln>
        </p:spPr>
        <p:txBody>
          <a:bodyPr spcFirstLastPara="1" wrap="square" lIns="121900" tIns="121900" rIns="121900" bIns="121900" anchor="ctr" anchorCtr="0">
            <a:noAutofit/>
          </a:bodyPr>
          <a:lstStyle/>
          <a:p>
            <a:pPr algn="ctr"/>
            <a:r>
              <a:rPr lang="en" sz="1067">
                <a:solidFill>
                  <a:schemeClr val="dk2"/>
                </a:solidFill>
                <a:latin typeface="Montserrat"/>
                <a:ea typeface="Montserrat"/>
                <a:cs typeface="Montserrat"/>
                <a:sym typeface="Montserrat"/>
              </a:rPr>
              <a:t>Our staff members accumulate points earned for different incentives throughout the year and exchange those points for gift cards to use at a list of at least 50 different companies. They can also exchange the points for in store credit. </a:t>
            </a:r>
            <a:br>
              <a:rPr lang="en" sz="1067">
                <a:solidFill>
                  <a:schemeClr val="dk2"/>
                </a:solidFill>
                <a:latin typeface="Montserrat"/>
                <a:ea typeface="Montserrat"/>
                <a:cs typeface="Montserrat"/>
                <a:sym typeface="Montserrat"/>
              </a:rPr>
            </a:br>
            <a:br>
              <a:rPr lang="en" sz="1067">
                <a:solidFill>
                  <a:schemeClr val="dk2"/>
                </a:solidFill>
                <a:latin typeface="Montserrat"/>
                <a:ea typeface="Montserrat"/>
                <a:cs typeface="Montserrat"/>
                <a:sym typeface="Montserrat"/>
              </a:rPr>
            </a:br>
            <a:r>
              <a:rPr lang="en" sz="1067">
                <a:solidFill>
                  <a:schemeClr val="dk2"/>
                </a:solidFill>
                <a:latin typeface="Montserrat"/>
                <a:ea typeface="Montserrat"/>
                <a:cs typeface="Montserrat"/>
                <a:sym typeface="Montserrat"/>
              </a:rPr>
              <a:t>1 point is the equivalent of $1. </a:t>
            </a:r>
            <a:endParaRPr sz="1067">
              <a:solidFill>
                <a:schemeClr val="dk2"/>
              </a:solidFill>
              <a:latin typeface="Montserrat"/>
              <a:ea typeface="Montserrat"/>
              <a:cs typeface="Montserrat"/>
              <a:sym typeface="Montserrat"/>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7"/>
          <p:cNvSpPr txBox="1">
            <a:spLocks noGrp="1"/>
          </p:cNvSpPr>
          <p:nvPr>
            <p:ph type="title"/>
          </p:nvPr>
        </p:nvSpPr>
        <p:spPr>
          <a:xfrm>
            <a:off x="950967" y="593367"/>
            <a:ext cx="62820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lgn="l"/>
            <a:r>
              <a:rPr lang="en"/>
              <a:t>Overview of Obstacles</a:t>
            </a:r>
            <a:endParaRPr/>
          </a:p>
        </p:txBody>
      </p:sp>
      <p:sp>
        <p:nvSpPr>
          <p:cNvPr id="491" name="Google Shape;491;p57"/>
          <p:cNvSpPr txBox="1">
            <a:spLocks noGrp="1"/>
          </p:cNvSpPr>
          <p:nvPr>
            <p:ph type="body" idx="1"/>
          </p:nvPr>
        </p:nvSpPr>
        <p:spPr>
          <a:xfrm>
            <a:off x="951000" y="1977200"/>
            <a:ext cx="5144800" cy="41144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sz="2200"/>
              <a:t>Zero public downtown bike parking options</a:t>
            </a:r>
            <a:endParaRPr sz="2200"/>
          </a:p>
          <a:p>
            <a:r>
              <a:rPr lang="en" sz="2200"/>
              <a:t>Limited START options, particularly for commuters who work after 5 PM.</a:t>
            </a:r>
            <a:endParaRPr sz="2200"/>
          </a:p>
          <a:p>
            <a:r>
              <a:rPr lang="en" sz="2200"/>
              <a:t>Winter weather makes it harder to walk/bike</a:t>
            </a:r>
            <a:endParaRPr sz="2200"/>
          </a:p>
          <a:p>
            <a:r>
              <a:rPr lang="en" sz="2200"/>
              <a:t>Tracking mechanism not 100% accurate</a:t>
            </a:r>
            <a:endParaRPr sz="2200"/>
          </a:p>
        </p:txBody>
      </p:sp>
      <p:sp>
        <p:nvSpPr>
          <p:cNvPr id="492" name="Google Shape;492;p57"/>
          <p:cNvSpPr txBox="1">
            <a:spLocks noGrp="1"/>
          </p:cNvSpPr>
          <p:nvPr>
            <p:ph type="body" idx="1"/>
          </p:nvPr>
        </p:nvSpPr>
        <p:spPr>
          <a:xfrm>
            <a:off x="6214733" y="1977200"/>
            <a:ext cx="5144800" cy="41144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sz="2200"/>
              <a:t>Developing data to track our carbon footprint</a:t>
            </a:r>
            <a:endParaRPr sz="2200"/>
          </a:p>
          <a:p>
            <a:r>
              <a:rPr lang="en" sz="2200"/>
              <a:t>Offering to subsidize commuter bus passes has increased morale, though the limited service schedule (none on nights or weekends) has limited its real impact.</a:t>
            </a:r>
            <a:endParaRPr sz="2200"/>
          </a:p>
          <a:p>
            <a:r>
              <a:rPr lang="en" sz="2200"/>
              <a:t>Opportunity for team building toward individual and common goals (points are awarded individually to the employee and collectively to the store).</a:t>
            </a:r>
            <a:endParaRPr sz="2200"/>
          </a:p>
        </p:txBody>
      </p:sp>
      <p:sp>
        <p:nvSpPr>
          <p:cNvPr id="493" name="Google Shape;493;p57"/>
          <p:cNvSpPr txBox="1"/>
          <p:nvPr/>
        </p:nvSpPr>
        <p:spPr>
          <a:xfrm>
            <a:off x="951000" y="1441884"/>
            <a:ext cx="5144800" cy="450400"/>
          </a:xfrm>
          <a:prstGeom prst="rect">
            <a:avLst/>
          </a:prstGeom>
          <a:noFill/>
          <a:ln>
            <a:noFill/>
          </a:ln>
        </p:spPr>
        <p:txBody>
          <a:bodyPr spcFirstLastPara="1" wrap="square" lIns="121900" tIns="121900" rIns="121900" bIns="121900" anchor="t" anchorCtr="0">
            <a:noAutofit/>
          </a:bodyPr>
          <a:lstStyle/>
          <a:p>
            <a:pPr algn="ctr"/>
            <a:r>
              <a:rPr lang="en" sz="2400" b="1" u="sng">
                <a:solidFill>
                  <a:schemeClr val="dk2"/>
                </a:solidFill>
                <a:latin typeface="Montserrat"/>
                <a:ea typeface="Montserrat"/>
                <a:cs typeface="Montserrat"/>
                <a:sym typeface="Montserrat"/>
              </a:rPr>
              <a:t>Obstacles</a:t>
            </a:r>
            <a:endParaRPr sz="2400" b="1" u="sng">
              <a:solidFill>
                <a:schemeClr val="dk2"/>
              </a:solidFill>
              <a:latin typeface="Montserrat"/>
              <a:ea typeface="Montserrat"/>
              <a:cs typeface="Montserrat"/>
              <a:sym typeface="Montserrat"/>
            </a:endParaRPr>
          </a:p>
        </p:txBody>
      </p:sp>
      <p:sp>
        <p:nvSpPr>
          <p:cNvPr id="494" name="Google Shape;494;p57"/>
          <p:cNvSpPr txBox="1"/>
          <p:nvPr/>
        </p:nvSpPr>
        <p:spPr>
          <a:xfrm>
            <a:off x="6214733" y="1441884"/>
            <a:ext cx="5144800" cy="450400"/>
          </a:xfrm>
          <a:prstGeom prst="rect">
            <a:avLst/>
          </a:prstGeom>
          <a:noFill/>
          <a:ln>
            <a:noFill/>
          </a:ln>
        </p:spPr>
        <p:txBody>
          <a:bodyPr spcFirstLastPara="1" wrap="square" lIns="121900" tIns="121900" rIns="121900" bIns="121900" anchor="t" anchorCtr="0">
            <a:noAutofit/>
          </a:bodyPr>
          <a:lstStyle/>
          <a:p>
            <a:pPr algn="ctr"/>
            <a:r>
              <a:rPr lang="en" sz="2400" b="1" u="sng">
                <a:solidFill>
                  <a:schemeClr val="dk2"/>
                </a:solidFill>
                <a:latin typeface="Montserrat"/>
                <a:ea typeface="Montserrat"/>
                <a:cs typeface="Montserrat"/>
                <a:sym typeface="Montserrat"/>
              </a:rPr>
              <a:t>Successes</a:t>
            </a:r>
            <a:endParaRPr sz="2400" b="1" u="sng">
              <a:solidFill>
                <a:schemeClr val="dk2"/>
              </a:solidFill>
              <a:latin typeface="Montserrat"/>
              <a:ea typeface="Montserrat"/>
              <a:cs typeface="Montserrat"/>
              <a:sym typeface="Montserra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8"/>
          <p:cNvSpPr txBox="1">
            <a:spLocks noGrp="1"/>
          </p:cNvSpPr>
          <p:nvPr>
            <p:ph type="title"/>
          </p:nvPr>
        </p:nvSpPr>
        <p:spPr>
          <a:xfrm>
            <a:off x="950967" y="593367"/>
            <a:ext cx="7676800" cy="763600"/>
          </a:xfrm>
          <a:prstGeom prst="rect">
            <a:avLst/>
          </a:prstGeom>
        </p:spPr>
        <p:txBody>
          <a:bodyPr spcFirstLastPara="1" vert="horz" wrap="square" lIns="121900" tIns="121900" rIns="121900" bIns="121900" numCol="1" anchor="t" anchorCtr="0" compatLnSpc="1">
            <a:prstTxWarp prst="textNoShape">
              <a:avLst/>
            </a:prstTxWarp>
            <a:noAutofit/>
          </a:bodyPr>
          <a:lstStyle/>
          <a:p>
            <a:pPr algn="l"/>
            <a:r>
              <a:rPr lang="en"/>
              <a:t>The Future of the SCIP Program</a:t>
            </a:r>
            <a:endParaRPr/>
          </a:p>
        </p:txBody>
      </p:sp>
      <p:sp>
        <p:nvSpPr>
          <p:cNvPr id="500" name="Google Shape;500;p58"/>
          <p:cNvSpPr txBox="1">
            <a:spLocks noGrp="1"/>
          </p:cNvSpPr>
          <p:nvPr>
            <p:ph type="body" idx="1"/>
          </p:nvPr>
        </p:nvSpPr>
        <p:spPr>
          <a:xfrm>
            <a:off x="951000" y="1697233"/>
            <a:ext cx="10290000" cy="4394400"/>
          </a:xfrm>
          <a:prstGeom prst="rect">
            <a:avLst/>
          </a:prstGeom>
        </p:spPr>
        <p:txBody>
          <a:bodyPr spcFirstLastPara="1" vert="horz" wrap="square" lIns="121900" tIns="121900" rIns="121900" bIns="121900" numCol="1" anchor="t" anchorCtr="0" compatLnSpc="1">
            <a:prstTxWarp prst="textNoShape">
              <a:avLst/>
            </a:prstTxWarp>
            <a:noAutofit/>
          </a:bodyPr>
          <a:lstStyle/>
          <a:p>
            <a:r>
              <a:rPr lang="en" sz="2400"/>
              <a:t>Assessment of a company carpool/vanpool (which could include other local partners).</a:t>
            </a:r>
            <a:endParaRPr sz="2400"/>
          </a:p>
          <a:p>
            <a:r>
              <a:rPr lang="en" sz="2400"/>
              <a:t>Engaging with START and attending public meetings to highlight the issues that employees face with limited commuter service schedules.</a:t>
            </a:r>
            <a:endParaRPr sz="2400"/>
          </a:p>
          <a:p>
            <a:r>
              <a:rPr lang="en" sz="2400"/>
              <a:t>Instead of purchasing carbon credits that don’t necessarily go to our community directly, we either hope to engage our team in a local tree planting initiative or contribute those carbon-credit dollars locally.</a:t>
            </a:r>
            <a:endParaRPr sz="2400"/>
          </a:p>
          <a:p>
            <a:r>
              <a:rPr lang="en" sz="2400"/>
              <a:t>Work with our programer to create a prompt with employee clock in asking method of travel that day</a:t>
            </a:r>
            <a:endParaRPr sz="2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0777-75DA-200F-FB81-AF53DF4A2DA4}"/>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8B50903-2074-9E17-549A-1412E41FDF1C}"/>
              </a:ext>
            </a:extLst>
          </p:cNvPr>
          <p:cNvPicPr>
            <a:picLocks noChangeAspect="1"/>
          </p:cNvPicPr>
          <p:nvPr/>
        </p:nvPicPr>
        <p:blipFill>
          <a:blip r:embed="rId2"/>
          <a:stretch>
            <a:fillRect/>
          </a:stretch>
        </p:blipFill>
        <p:spPr>
          <a:xfrm>
            <a:off x="0" y="4451"/>
            <a:ext cx="12192000" cy="6849095"/>
          </a:xfrm>
          <a:prstGeom prst="rect">
            <a:avLst/>
          </a:prstGeom>
        </p:spPr>
      </p:pic>
      <p:sp>
        <p:nvSpPr>
          <p:cNvPr id="3" name="Text Placeholder 2">
            <a:extLst>
              <a:ext uri="{FF2B5EF4-FFF2-40B4-BE49-F238E27FC236}">
                <a16:creationId xmlns:a16="http://schemas.microsoft.com/office/drawing/2014/main" id="{8DFCD476-660F-2BDF-3CF5-A5ED6A2AD2E5}"/>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6371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D508-8484-6E0C-66CD-B67C612B4B0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E82F85F-6347-35E1-C405-E2A702660F79}"/>
              </a:ext>
            </a:extLst>
          </p:cNvPr>
          <p:cNvPicPr>
            <a:picLocks noGrp="1" noChangeAspect="1"/>
          </p:cNvPicPr>
          <p:nvPr>
            <p:ph idx="1"/>
          </p:nvPr>
        </p:nvPicPr>
        <p:blipFill>
          <a:blip r:embed="rId2"/>
          <a:stretch>
            <a:fillRect/>
          </a:stretch>
        </p:blipFill>
        <p:spPr>
          <a:xfrm>
            <a:off x="0" y="0"/>
            <a:ext cx="12192000" cy="6853809"/>
          </a:xfrm>
          <a:prstGeom prst="rect">
            <a:avLst/>
          </a:prstGeom>
        </p:spPr>
      </p:pic>
      <p:pic>
        <p:nvPicPr>
          <p:cNvPr id="3" name="Picture 2">
            <a:extLst>
              <a:ext uri="{FF2B5EF4-FFF2-40B4-BE49-F238E27FC236}">
                <a16:creationId xmlns:a16="http://schemas.microsoft.com/office/drawing/2014/main" id="{9AAB51C8-DD75-E0E4-E0D0-D7D70091786F}"/>
              </a:ext>
            </a:extLst>
          </p:cNvPr>
          <p:cNvPicPr>
            <a:picLocks noChangeAspect="1"/>
          </p:cNvPicPr>
          <p:nvPr/>
        </p:nvPicPr>
        <p:blipFill>
          <a:blip r:embed="rId3"/>
          <a:stretch>
            <a:fillRect/>
          </a:stretch>
        </p:blipFill>
        <p:spPr>
          <a:xfrm>
            <a:off x="0" y="0"/>
            <a:ext cx="12192000" cy="6865528"/>
          </a:xfrm>
          <a:prstGeom prst="rect">
            <a:avLst/>
          </a:prstGeom>
        </p:spPr>
      </p:pic>
    </p:spTree>
    <p:extLst>
      <p:ext uri="{BB962C8B-B14F-4D97-AF65-F5344CB8AC3E}">
        <p14:creationId xmlns:p14="http://schemas.microsoft.com/office/powerpoint/2010/main" val="266723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882F6-30A7-D538-60F9-8591931668E2}"/>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2546B157-6940-7A5F-A71E-D73DF5305E69}"/>
              </a:ext>
            </a:extLst>
          </p:cNvPr>
          <p:cNvPicPr>
            <a:picLocks noGrp="1" noChangeAspect="1"/>
          </p:cNvPicPr>
          <p:nvPr>
            <p:ph idx="1"/>
          </p:nvPr>
        </p:nvPicPr>
        <p:blipFill>
          <a:blip r:embed="rId2"/>
          <a:stretch>
            <a:fillRect/>
          </a:stretch>
        </p:blipFill>
        <p:spPr>
          <a:xfrm>
            <a:off x="0" y="0"/>
            <a:ext cx="12192000" cy="6978316"/>
          </a:xfrm>
          <a:prstGeom prst="rect">
            <a:avLst/>
          </a:prstGeom>
        </p:spPr>
      </p:pic>
    </p:spTree>
    <p:extLst>
      <p:ext uri="{BB962C8B-B14F-4D97-AF65-F5344CB8AC3E}">
        <p14:creationId xmlns:p14="http://schemas.microsoft.com/office/powerpoint/2010/main" val="3801923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A873A-0455-8E68-4F43-99B3A048A2E7}"/>
              </a:ext>
            </a:extLst>
          </p:cNvPr>
          <p:cNvSpPr>
            <a:spLocks noGrp="1"/>
          </p:cNvSpPr>
          <p:nvPr>
            <p:ph type="title"/>
          </p:nvPr>
        </p:nvSpPr>
        <p:spPr>
          <a:xfrm>
            <a:off x="299545" y="274638"/>
            <a:ext cx="11634951" cy="1143000"/>
          </a:xfrm>
        </p:spPr>
        <p:txBody>
          <a:bodyPr/>
          <a:lstStyle/>
          <a:p>
            <a:r>
              <a:rPr lang="en-US" sz="4000" b="1" dirty="0"/>
              <a:t>Workplace incentives for transportation alternatives</a:t>
            </a:r>
          </a:p>
        </p:txBody>
      </p:sp>
      <p:pic>
        <p:nvPicPr>
          <p:cNvPr id="6" name="Content Placeholder 5" descr="A close up of a ticket&#10;&#10;Description automatically generated">
            <a:extLst>
              <a:ext uri="{FF2B5EF4-FFF2-40B4-BE49-F238E27FC236}">
                <a16:creationId xmlns:a16="http://schemas.microsoft.com/office/drawing/2014/main" id="{F7F169ED-A9C6-8601-6630-381372ECD93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rot="-5400000">
            <a:off x="883924" y="1146271"/>
            <a:ext cx="1628188" cy="2170917"/>
          </a:xfrm>
        </p:spPr>
      </p:pic>
      <p:pic>
        <p:nvPicPr>
          <p:cNvPr id="8" name="Content Placeholder 7" descr="A two signs next to each other&#10;&#10;Description automatically generated">
            <a:extLst>
              <a:ext uri="{FF2B5EF4-FFF2-40B4-BE49-F238E27FC236}">
                <a16:creationId xmlns:a16="http://schemas.microsoft.com/office/drawing/2014/main" id="{DD4408A8-DFA2-066D-B2B4-1EBBA5D7F243}"/>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19839" y="3135923"/>
            <a:ext cx="2507259" cy="3343012"/>
          </a:xfrm>
        </p:spPr>
      </p:pic>
      <p:pic>
        <p:nvPicPr>
          <p:cNvPr id="10" name="Picture 9" descr="Two bikes covered in a tarp&#10;&#10;Description automatically generated">
            <a:extLst>
              <a:ext uri="{FF2B5EF4-FFF2-40B4-BE49-F238E27FC236}">
                <a16:creationId xmlns:a16="http://schemas.microsoft.com/office/drawing/2014/main" id="{2167C46A-1EC5-C42E-AD90-041EB7479E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3854" y="1417637"/>
            <a:ext cx="2577429" cy="3436572"/>
          </a:xfrm>
          <a:prstGeom prst="rect">
            <a:avLst/>
          </a:prstGeom>
        </p:spPr>
      </p:pic>
      <p:sp>
        <p:nvSpPr>
          <p:cNvPr id="11" name="TextBox 10">
            <a:extLst>
              <a:ext uri="{FF2B5EF4-FFF2-40B4-BE49-F238E27FC236}">
                <a16:creationId xmlns:a16="http://schemas.microsoft.com/office/drawing/2014/main" id="{911FD309-E022-784D-B7B2-5A9D86B95D00}"/>
              </a:ext>
            </a:extLst>
          </p:cNvPr>
          <p:cNvSpPr txBox="1"/>
          <p:nvPr/>
        </p:nvSpPr>
        <p:spPr>
          <a:xfrm>
            <a:off x="3204839" y="4980372"/>
            <a:ext cx="2974019" cy="1477328"/>
          </a:xfrm>
          <a:prstGeom prst="rect">
            <a:avLst/>
          </a:prstGeom>
          <a:noFill/>
        </p:spPr>
        <p:txBody>
          <a:bodyPr wrap="square" rtlCol="0">
            <a:spAutoFit/>
          </a:bodyPr>
          <a:lstStyle/>
          <a:p>
            <a:r>
              <a:rPr lang="en-US" b="1" dirty="0"/>
              <a:t>Town of Jackson incentives</a:t>
            </a:r>
          </a:p>
          <a:p>
            <a:pPr marL="285750" indent="-285750">
              <a:buFont typeface="Arial" panose="020B0604020202020204" pitchFamily="34" charset="0"/>
              <a:buChar char="•"/>
            </a:pPr>
            <a:r>
              <a:rPr lang="en-US" dirty="0"/>
              <a:t>50% off bus passes</a:t>
            </a:r>
          </a:p>
          <a:p>
            <a:pPr marL="285750" indent="-285750">
              <a:buFont typeface="Arial" panose="020B0604020202020204" pitchFamily="34" charset="0"/>
              <a:buChar char="•"/>
            </a:pPr>
            <a:r>
              <a:rPr lang="en-US" dirty="0"/>
              <a:t>Bike parking &amp; showers</a:t>
            </a:r>
          </a:p>
          <a:p>
            <a:pPr marL="285750" indent="-285750">
              <a:buFont typeface="Arial" panose="020B0604020202020204" pitchFamily="34" charset="0"/>
              <a:buChar char="•"/>
            </a:pPr>
            <a:r>
              <a:rPr lang="en-US" dirty="0"/>
              <a:t>6 Workplace E-bikes</a:t>
            </a:r>
          </a:p>
          <a:p>
            <a:pPr marL="285750" indent="-285750">
              <a:buFont typeface="Arial" panose="020B0604020202020204" pitchFamily="34" charset="0"/>
              <a:buChar char="•"/>
            </a:pPr>
            <a:r>
              <a:rPr lang="en-US" dirty="0"/>
              <a:t>Workplace EV charging</a:t>
            </a:r>
          </a:p>
        </p:txBody>
      </p:sp>
      <mc:AlternateContent xmlns:mc="http://schemas.openxmlformats.org/markup-compatibility/2006" xmlns:cx1="http://schemas.microsoft.com/office/drawing/2015/9/8/chartex">
        <mc:Choice Requires="cx1">
          <p:graphicFrame>
            <p:nvGraphicFramePr>
              <p:cNvPr id="12" name="Chart 11">
                <a:extLst>
                  <a:ext uri="{FF2B5EF4-FFF2-40B4-BE49-F238E27FC236}">
                    <a16:creationId xmlns:a16="http://schemas.microsoft.com/office/drawing/2014/main" id="{AB655051-16D7-EA36-6E6F-231877DA61C8}"/>
                  </a:ext>
                </a:extLst>
              </p:cNvPr>
              <p:cNvGraphicFramePr/>
              <p:nvPr>
                <p:extLst>
                  <p:ext uri="{D42A27DB-BD31-4B8C-83A1-F6EECF244321}">
                    <p14:modId xmlns:p14="http://schemas.microsoft.com/office/powerpoint/2010/main" val="2398298286"/>
                  </p:ext>
                </p:extLst>
              </p:nvPr>
            </p:nvGraphicFramePr>
            <p:xfrm>
              <a:off x="6209329" y="1180305"/>
              <a:ext cx="5980356" cy="4497389"/>
            </p:xfrm>
            <a:graphic>
              <a:graphicData uri="http://schemas.microsoft.com/office/drawing/2014/chartex">
                <cx:chart xmlns:cx="http://schemas.microsoft.com/office/drawing/2014/chartex" xmlns:r="http://schemas.openxmlformats.org/officeDocument/2006/relationships" r:id="rId6"/>
              </a:graphicData>
            </a:graphic>
          </p:graphicFrame>
        </mc:Choice>
        <mc:Fallback xmlns="">
          <p:pic>
            <p:nvPicPr>
              <p:cNvPr id="12" name="Chart 11">
                <a:extLst>
                  <a:ext uri="{FF2B5EF4-FFF2-40B4-BE49-F238E27FC236}">
                    <a16:creationId xmlns:a16="http://schemas.microsoft.com/office/drawing/2014/main" id="{AB655051-16D7-EA36-6E6F-231877DA61C8}"/>
                  </a:ext>
                </a:extLst>
              </p:cNvPr>
              <p:cNvPicPr>
                <a:picLocks noGrp="1" noRot="1" noChangeAspect="1" noMove="1" noResize="1" noEditPoints="1" noAdjustHandles="1" noChangeArrowheads="1" noChangeShapeType="1"/>
              </p:cNvPicPr>
              <p:nvPr/>
            </p:nvPicPr>
            <p:blipFill>
              <a:blip r:embed="rId7"/>
              <a:stretch>
                <a:fillRect/>
              </a:stretch>
            </p:blipFill>
            <p:spPr>
              <a:xfrm>
                <a:off x="6209329" y="1180305"/>
                <a:ext cx="5980356" cy="4497389"/>
              </a:xfrm>
              <a:prstGeom prst="rect">
                <a:avLst/>
              </a:prstGeom>
            </p:spPr>
          </p:pic>
        </mc:Fallback>
      </mc:AlternateContent>
      <p:sp>
        <p:nvSpPr>
          <p:cNvPr id="4" name="TextBox 3">
            <a:extLst>
              <a:ext uri="{FF2B5EF4-FFF2-40B4-BE49-F238E27FC236}">
                <a16:creationId xmlns:a16="http://schemas.microsoft.com/office/drawing/2014/main" id="{AE59A633-2F91-AE2A-4AE9-2980395BE4BC}"/>
              </a:ext>
            </a:extLst>
          </p:cNvPr>
          <p:cNvSpPr txBox="1"/>
          <p:nvPr/>
        </p:nvSpPr>
        <p:spPr>
          <a:xfrm>
            <a:off x="7273203" y="5677694"/>
            <a:ext cx="4815439" cy="646331"/>
          </a:xfrm>
          <a:prstGeom prst="rect">
            <a:avLst/>
          </a:prstGeom>
          <a:noFill/>
        </p:spPr>
        <p:txBody>
          <a:bodyPr wrap="square">
            <a:spAutoFit/>
          </a:bodyPr>
          <a:lstStyle/>
          <a:p>
            <a:pPr marL="0" indent="0">
              <a:buNone/>
            </a:pPr>
            <a:r>
              <a:rPr lang="en-US" sz="1800" b="1" dirty="0"/>
              <a:t>Town goal: </a:t>
            </a:r>
            <a:r>
              <a:rPr lang="en-US" b="1" dirty="0"/>
              <a:t>R</a:t>
            </a:r>
            <a:r>
              <a:rPr lang="en-US" sz="1800" b="1" dirty="0"/>
              <a:t>educe emissions from staff commutes 20% by 2030. </a:t>
            </a:r>
            <a:endParaRPr lang="en-US" sz="1800" dirty="0"/>
          </a:p>
        </p:txBody>
      </p:sp>
    </p:spTree>
    <p:extLst>
      <p:ext uri="{BB962C8B-B14F-4D97-AF65-F5344CB8AC3E}">
        <p14:creationId xmlns:p14="http://schemas.microsoft.com/office/powerpoint/2010/main" val="348967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9B022-8DE7-52CE-C996-88F1B60D5D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1C34C5-2DA5-23EF-FE0A-6D014260B73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0E84756-CD60-AA32-32B2-240D3D52894B}"/>
              </a:ext>
            </a:extLst>
          </p:cNvPr>
          <p:cNvPicPr>
            <a:picLocks noChangeAspect="1"/>
          </p:cNvPicPr>
          <p:nvPr/>
        </p:nvPicPr>
        <p:blipFill>
          <a:blip r:embed="rId2"/>
          <a:stretch>
            <a:fillRect/>
          </a:stretch>
        </p:blipFill>
        <p:spPr>
          <a:xfrm>
            <a:off x="0" y="0"/>
            <a:ext cx="12192000" cy="6888210"/>
          </a:xfrm>
          <a:prstGeom prst="rect">
            <a:avLst/>
          </a:prstGeom>
        </p:spPr>
      </p:pic>
    </p:spTree>
    <p:extLst>
      <p:ext uri="{BB962C8B-B14F-4D97-AF65-F5344CB8AC3E}">
        <p14:creationId xmlns:p14="http://schemas.microsoft.com/office/powerpoint/2010/main" val="2553773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72D6C-B165-17FD-DFE3-6D4D4B06F01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A9B509A-F9A6-3100-839F-770FB47FB53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B1CEF10-ACAA-95B9-091A-B1FBD78D9ED6}"/>
              </a:ext>
            </a:extLst>
          </p:cNvPr>
          <p:cNvPicPr>
            <a:picLocks noChangeAspect="1"/>
          </p:cNvPicPr>
          <p:nvPr/>
        </p:nvPicPr>
        <p:blipFill>
          <a:blip r:embed="rId2"/>
          <a:stretch>
            <a:fillRect/>
          </a:stretch>
        </p:blipFill>
        <p:spPr>
          <a:xfrm>
            <a:off x="0" y="0"/>
            <a:ext cx="12192000" cy="6865002"/>
          </a:xfrm>
          <a:prstGeom prst="rect">
            <a:avLst/>
          </a:prstGeom>
        </p:spPr>
      </p:pic>
    </p:spTree>
    <p:extLst>
      <p:ext uri="{BB962C8B-B14F-4D97-AF65-F5344CB8AC3E}">
        <p14:creationId xmlns:p14="http://schemas.microsoft.com/office/powerpoint/2010/main" val="30310856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EC9D1-50F1-923A-039E-0A27BB33AEA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B390B52-EABD-F306-5E61-F9BD8D463F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C7A49AA0-C7B5-DCE8-9BC5-0600816196A5}"/>
              </a:ext>
            </a:extLst>
          </p:cNvPr>
          <p:cNvPicPr>
            <a:picLocks noChangeAspect="1"/>
          </p:cNvPicPr>
          <p:nvPr/>
        </p:nvPicPr>
        <p:blipFill>
          <a:blip r:embed="rId2"/>
          <a:stretch>
            <a:fillRect/>
          </a:stretch>
        </p:blipFill>
        <p:spPr>
          <a:xfrm>
            <a:off x="0" y="0"/>
            <a:ext cx="12192000" cy="6863719"/>
          </a:xfrm>
          <a:prstGeom prst="rect">
            <a:avLst/>
          </a:prstGeom>
        </p:spPr>
      </p:pic>
    </p:spTree>
    <p:extLst>
      <p:ext uri="{BB962C8B-B14F-4D97-AF65-F5344CB8AC3E}">
        <p14:creationId xmlns:p14="http://schemas.microsoft.com/office/powerpoint/2010/main" val="397967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005B9-9605-3ECC-F13F-CC7075E93E4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27235B7-5A13-7B9E-2F2C-4767A94D51C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123BEA1-AE2B-7FB1-46EB-4CAC2313351D}"/>
              </a:ext>
            </a:extLst>
          </p:cNvPr>
          <p:cNvPicPr>
            <a:picLocks noChangeAspect="1"/>
          </p:cNvPicPr>
          <p:nvPr/>
        </p:nvPicPr>
        <p:blipFill>
          <a:blip r:embed="rId2"/>
          <a:stretch>
            <a:fillRect/>
          </a:stretch>
        </p:blipFill>
        <p:spPr>
          <a:xfrm>
            <a:off x="0" y="0"/>
            <a:ext cx="12192000" cy="6860547"/>
          </a:xfrm>
          <a:prstGeom prst="rect">
            <a:avLst/>
          </a:prstGeom>
        </p:spPr>
      </p:pic>
    </p:spTree>
    <p:extLst>
      <p:ext uri="{BB962C8B-B14F-4D97-AF65-F5344CB8AC3E}">
        <p14:creationId xmlns:p14="http://schemas.microsoft.com/office/powerpoint/2010/main" val="819227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427E-F2BD-15D7-D40C-1A5B91258E1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C8F22AB-54A8-1086-6FC3-41B583CEFDF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CAE5D84-C75C-D4D7-8FA8-A1AA1B072842}"/>
              </a:ext>
            </a:extLst>
          </p:cNvPr>
          <p:cNvPicPr>
            <a:picLocks noChangeAspect="1"/>
          </p:cNvPicPr>
          <p:nvPr/>
        </p:nvPicPr>
        <p:blipFill>
          <a:blip r:embed="rId2"/>
          <a:stretch>
            <a:fillRect/>
          </a:stretch>
        </p:blipFill>
        <p:spPr>
          <a:xfrm>
            <a:off x="0" y="0"/>
            <a:ext cx="12192000" cy="6865002"/>
          </a:xfrm>
          <a:prstGeom prst="rect">
            <a:avLst/>
          </a:prstGeom>
        </p:spPr>
      </p:pic>
    </p:spTree>
    <p:extLst>
      <p:ext uri="{BB962C8B-B14F-4D97-AF65-F5344CB8AC3E}">
        <p14:creationId xmlns:p14="http://schemas.microsoft.com/office/powerpoint/2010/main" val="19120949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50B53-89F6-A066-6DFC-B20CF3B01C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6461F0D-0B24-5D62-9333-E7CB287E130E}"/>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819A7B9-42BB-04A7-2426-BDCBC404E064}"/>
              </a:ext>
            </a:extLst>
          </p:cNvPr>
          <p:cNvPicPr>
            <a:picLocks noChangeAspect="1"/>
          </p:cNvPicPr>
          <p:nvPr/>
        </p:nvPicPr>
        <p:blipFill>
          <a:blip r:embed="rId2"/>
          <a:stretch>
            <a:fillRect/>
          </a:stretch>
        </p:blipFill>
        <p:spPr>
          <a:xfrm>
            <a:off x="0" y="0"/>
            <a:ext cx="12192000" cy="6876491"/>
          </a:xfrm>
          <a:prstGeom prst="rect">
            <a:avLst/>
          </a:prstGeom>
        </p:spPr>
      </p:pic>
    </p:spTree>
    <p:extLst>
      <p:ext uri="{BB962C8B-B14F-4D97-AF65-F5344CB8AC3E}">
        <p14:creationId xmlns:p14="http://schemas.microsoft.com/office/powerpoint/2010/main" val="3872973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ADB81-7885-77FC-07F3-2398ACBA5F2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3585ED-6436-940E-1593-E2792DB733D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D9D09AB-3E1E-0BD1-89D0-FE4707D06E8A}"/>
              </a:ext>
            </a:extLst>
          </p:cNvPr>
          <p:cNvPicPr>
            <a:picLocks noChangeAspect="1"/>
          </p:cNvPicPr>
          <p:nvPr/>
        </p:nvPicPr>
        <p:blipFill>
          <a:blip r:embed="rId2"/>
          <a:stretch>
            <a:fillRect/>
          </a:stretch>
        </p:blipFill>
        <p:spPr>
          <a:xfrm>
            <a:off x="0" y="0"/>
            <a:ext cx="12192000" cy="6923095"/>
          </a:xfrm>
          <a:prstGeom prst="rect">
            <a:avLst/>
          </a:prstGeom>
        </p:spPr>
      </p:pic>
    </p:spTree>
    <p:extLst>
      <p:ext uri="{BB962C8B-B14F-4D97-AF65-F5344CB8AC3E}">
        <p14:creationId xmlns:p14="http://schemas.microsoft.com/office/powerpoint/2010/main" val="1741406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C1CD9-D661-F940-D7B8-EA948C5A75A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C15CD9-19F7-FCE9-CBF0-5101079FB95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4C5F1AE-7738-382D-27F3-0BD7AC70176A}"/>
              </a:ext>
            </a:extLst>
          </p:cNvPr>
          <p:cNvPicPr>
            <a:picLocks noChangeAspect="1"/>
          </p:cNvPicPr>
          <p:nvPr/>
        </p:nvPicPr>
        <p:blipFill>
          <a:blip r:embed="rId2"/>
          <a:stretch>
            <a:fillRect/>
          </a:stretch>
        </p:blipFill>
        <p:spPr>
          <a:xfrm>
            <a:off x="0" y="0"/>
            <a:ext cx="12192000" cy="6854816"/>
          </a:xfrm>
          <a:prstGeom prst="rect">
            <a:avLst/>
          </a:prstGeom>
        </p:spPr>
      </p:pic>
    </p:spTree>
    <p:extLst>
      <p:ext uri="{BB962C8B-B14F-4D97-AF65-F5344CB8AC3E}">
        <p14:creationId xmlns:p14="http://schemas.microsoft.com/office/powerpoint/2010/main" val="4068882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22353-36B8-D857-A44A-6D8BEC80715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69DB9ED-0677-E19D-97C7-5756C813ABBB}"/>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832AB5B6-0908-D3C0-5E11-FCABB9B159CB}"/>
              </a:ext>
            </a:extLst>
          </p:cNvPr>
          <p:cNvPicPr>
            <a:picLocks noChangeAspect="1"/>
          </p:cNvPicPr>
          <p:nvPr/>
        </p:nvPicPr>
        <p:blipFill>
          <a:blip r:embed="rId2"/>
          <a:stretch>
            <a:fillRect/>
          </a:stretch>
        </p:blipFill>
        <p:spPr>
          <a:xfrm>
            <a:off x="0" y="0"/>
            <a:ext cx="12192000" cy="6860547"/>
          </a:xfrm>
          <a:prstGeom prst="rect">
            <a:avLst/>
          </a:prstGeom>
        </p:spPr>
      </p:pic>
    </p:spTree>
    <p:extLst>
      <p:ext uri="{BB962C8B-B14F-4D97-AF65-F5344CB8AC3E}">
        <p14:creationId xmlns:p14="http://schemas.microsoft.com/office/powerpoint/2010/main" val="8082524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10959-44DD-7325-FCDF-86016B73500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C1FB756-C1D7-0F47-1B7B-162F50C55130}"/>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9612DB1F-F8F7-07EF-01C1-2259935BF353}"/>
              </a:ext>
            </a:extLst>
          </p:cNvPr>
          <p:cNvPicPr>
            <a:picLocks noChangeAspect="1"/>
          </p:cNvPicPr>
          <p:nvPr/>
        </p:nvPicPr>
        <p:blipFill>
          <a:blip r:embed="rId2"/>
          <a:stretch>
            <a:fillRect/>
          </a:stretch>
        </p:blipFill>
        <p:spPr>
          <a:xfrm>
            <a:off x="0" y="0"/>
            <a:ext cx="12192000" cy="6843382"/>
          </a:xfrm>
          <a:prstGeom prst="rect">
            <a:avLst/>
          </a:prstGeom>
        </p:spPr>
      </p:pic>
    </p:spTree>
    <p:extLst>
      <p:ext uri="{BB962C8B-B14F-4D97-AF65-F5344CB8AC3E}">
        <p14:creationId xmlns:p14="http://schemas.microsoft.com/office/powerpoint/2010/main" val="64430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69D7-6646-AB9F-0F79-40DAFF0725BB}"/>
              </a:ext>
            </a:extLst>
          </p:cNvPr>
          <p:cNvSpPr>
            <a:spLocks noGrp="1"/>
          </p:cNvSpPr>
          <p:nvPr>
            <p:ph type="title"/>
          </p:nvPr>
        </p:nvSpPr>
        <p:spPr/>
        <p:txBody>
          <a:bodyPr/>
          <a:lstStyle/>
          <a:p>
            <a:r>
              <a:rPr lang="en-US" b="1" dirty="0"/>
              <a:t>Barriers to Transportation Alternatives</a:t>
            </a:r>
          </a:p>
        </p:txBody>
      </p:sp>
      <p:pic>
        <p:nvPicPr>
          <p:cNvPr id="6" name="Content Placeholder 5">
            <a:extLst>
              <a:ext uri="{FF2B5EF4-FFF2-40B4-BE49-F238E27FC236}">
                <a16:creationId xmlns:a16="http://schemas.microsoft.com/office/drawing/2014/main" id="{E33966FA-5B13-7A76-02B0-F7EC56DE835A}"/>
              </a:ext>
            </a:extLst>
          </p:cNvPr>
          <p:cNvPicPr>
            <a:picLocks noGrp="1" noChangeAspect="1"/>
          </p:cNvPicPr>
          <p:nvPr>
            <p:ph sz="half" idx="1"/>
          </p:nvPr>
        </p:nvPicPr>
        <p:blipFill>
          <a:blip r:embed="rId3"/>
          <a:stretch>
            <a:fillRect/>
          </a:stretch>
        </p:blipFill>
        <p:spPr>
          <a:xfrm>
            <a:off x="1" y="1317020"/>
            <a:ext cx="5994401" cy="5540980"/>
          </a:xfrm>
        </p:spPr>
      </p:pic>
      <p:sp>
        <p:nvSpPr>
          <p:cNvPr id="10" name="Content Placeholder 9">
            <a:extLst>
              <a:ext uri="{FF2B5EF4-FFF2-40B4-BE49-F238E27FC236}">
                <a16:creationId xmlns:a16="http://schemas.microsoft.com/office/drawing/2014/main" id="{4DF800DA-F980-71E9-9179-281A2B87C3D0}"/>
              </a:ext>
            </a:extLst>
          </p:cNvPr>
          <p:cNvSpPr>
            <a:spLocks noGrp="1"/>
          </p:cNvSpPr>
          <p:nvPr>
            <p:ph sz="half" idx="2"/>
          </p:nvPr>
        </p:nvSpPr>
        <p:spPr>
          <a:xfrm>
            <a:off x="5994402" y="1417638"/>
            <a:ext cx="6197598" cy="5440362"/>
          </a:xfrm>
        </p:spPr>
        <p:txBody>
          <a:bodyPr/>
          <a:lstStyle/>
          <a:p>
            <a:pPr marL="0" indent="0">
              <a:buNone/>
            </a:pPr>
            <a:r>
              <a:rPr lang="en-US" sz="2400" b="1" dirty="0"/>
              <a:t>Things we can’t fix at a workplace scale: </a:t>
            </a:r>
          </a:p>
          <a:p>
            <a:r>
              <a:rPr lang="en-US" sz="2200" dirty="0"/>
              <a:t>Work late or irregular hours (34%)</a:t>
            </a:r>
          </a:p>
          <a:p>
            <a:r>
              <a:rPr lang="en-US" sz="2200" dirty="0"/>
              <a:t>Convenience (29%)</a:t>
            </a:r>
          </a:p>
          <a:p>
            <a:r>
              <a:rPr lang="en-US" sz="2200" dirty="0"/>
              <a:t>Commute time (20%)</a:t>
            </a:r>
          </a:p>
          <a:p>
            <a:pPr marL="0" indent="0">
              <a:buNone/>
            </a:pPr>
            <a:r>
              <a:rPr lang="en-US" sz="2400" b="1" dirty="0"/>
              <a:t>Things with workplace solutions: </a:t>
            </a:r>
          </a:p>
          <a:p>
            <a:r>
              <a:rPr lang="en-US" sz="2200" dirty="0"/>
              <a:t>Use my car to run errands during the day (25%) </a:t>
            </a:r>
          </a:p>
          <a:p>
            <a:r>
              <a:rPr lang="en-US" sz="2200" dirty="0"/>
              <a:t>Need to drop off/pick up kids (17%) </a:t>
            </a:r>
          </a:p>
          <a:p>
            <a:r>
              <a:rPr lang="en-US" sz="2200" dirty="0"/>
              <a:t>Ability to get home in an emergency (14%)</a:t>
            </a:r>
          </a:p>
          <a:p>
            <a:pPr marL="0" indent="0">
              <a:buNone/>
            </a:pPr>
            <a:r>
              <a:rPr lang="en-US" sz="2400" b="1" dirty="0"/>
              <a:t>What we didn’t see: </a:t>
            </a:r>
          </a:p>
          <a:p>
            <a:r>
              <a:rPr lang="en-US" sz="2200" dirty="0"/>
              <a:t>Cost of bus pass or E-bike (0)</a:t>
            </a:r>
          </a:p>
          <a:p>
            <a:r>
              <a:rPr lang="en-US" sz="2200" dirty="0"/>
              <a:t>Difficult to find others to rideshare with (0) </a:t>
            </a:r>
          </a:p>
          <a:p>
            <a:pPr marL="0" indent="0">
              <a:buNone/>
            </a:pPr>
            <a:endParaRPr lang="en-US" dirty="0"/>
          </a:p>
        </p:txBody>
      </p:sp>
    </p:spTree>
    <p:extLst>
      <p:ext uri="{BB962C8B-B14F-4D97-AF65-F5344CB8AC3E}">
        <p14:creationId xmlns:p14="http://schemas.microsoft.com/office/powerpoint/2010/main" val="2241440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46A7D-2964-A9DB-25E2-092506BC528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8445FEC-0006-33AA-247F-ACE74A99532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1978235-329C-AE80-5BF8-C17541AEF0C4}"/>
              </a:ext>
            </a:extLst>
          </p:cNvPr>
          <p:cNvPicPr>
            <a:picLocks noChangeAspect="1"/>
          </p:cNvPicPr>
          <p:nvPr/>
        </p:nvPicPr>
        <p:blipFill>
          <a:blip r:embed="rId2"/>
          <a:stretch>
            <a:fillRect/>
          </a:stretch>
        </p:blipFill>
        <p:spPr>
          <a:xfrm>
            <a:off x="0" y="0"/>
            <a:ext cx="12192000" cy="6895558"/>
          </a:xfrm>
          <a:prstGeom prst="rect">
            <a:avLst/>
          </a:prstGeom>
        </p:spPr>
      </p:pic>
    </p:spTree>
    <p:extLst>
      <p:ext uri="{BB962C8B-B14F-4D97-AF65-F5344CB8AC3E}">
        <p14:creationId xmlns:p14="http://schemas.microsoft.com/office/powerpoint/2010/main" val="1697329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27DB9-ED72-7042-A909-2476BC32C4A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2729D6A-8F79-AC76-1E69-A92A3CDE271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6F80098-1C94-CC66-0670-4F0E40A509FF}"/>
              </a:ext>
            </a:extLst>
          </p:cNvPr>
          <p:cNvPicPr>
            <a:picLocks noChangeAspect="1"/>
          </p:cNvPicPr>
          <p:nvPr/>
        </p:nvPicPr>
        <p:blipFill>
          <a:blip r:embed="rId2"/>
          <a:stretch>
            <a:fillRect/>
          </a:stretch>
        </p:blipFill>
        <p:spPr>
          <a:xfrm>
            <a:off x="0" y="0"/>
            <a:ext cx="12192000" cy="6891129"/>
          </a:xfrm>
          <a:prstGeom prst="rect">
            <a:avLst/>
          </a:prstGeom>
        </p:spPr>
      </p:pic>
    </p:spTree>
    <p:extLst>
      <p:ext uri="{BB962C8B-B14F-4D97-AF65-F5344CB8AC3E}">
        <p14:creationId xmlns:p14="http://schemas.microsoft.com/office/powerpoint/2010/main" val="3761308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87A91-00F4-95E8-9475-E1B2A39ABE1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D74BDDC-99EE-5989-A4C7-30AF12474C1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ABC2B8C9-08FC-141C-26B3-544F93FCDAC8}"/>
              </a:ext>
            </a:extLst>
          </p:cNvPr>
          <p:cNvPicPr>
            <a:picLocks noChangeAspect="1"/>
          </p:cNvPicPr>
          <p:nvPr/>
        </p:nvPicPr>
        <p:blipFill>
          <a:blip r:embed="rId2"/>
          <a:stretch>
            <a:fillRect/>
          </a:stretch>
        </p:blipFill>
        <p:spPr>
          <a:xfrm>
            <a:off x="0" y="-1"/>
            <a:ext cx="12192000" cy="6849095"/>
          </a:xfrm>
          <a:prstGeom prst="rect">
            <a:avLst/>
          </a:prstGeom>
        </p:spPr>
      </p:pic>
    </p:spTree>
    <p:extLst>
      <p:ext uri="{BB962C8B-B14F-4D97-AF65-F5344CB8AC3E}">
        <p14:creationId xmlns:p14="http://schemas.microsoft.com/office/powerpoint/2010/main" val="3638398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C6EFE-81A8-709C-7489-442EC3FB348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E17747A-11BF-2B9B-13AB-21B8F2837E08}"/>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793A85AC-483E-B8C5-E124-590C89D94615}"/>
              </a:ext>
            </a:extLst>
          </p:cNvPr>
          <p:cNvPicPr>
            <a:picLocks noChangeAspect="1"/>
          </p:cNvPicPr>
          <p:nvPr/>
        </p:nvPicPr>
        <p:blipFill>
          <a:blip r:embed="rId2"/>
          <a:stretch>
            <a:fillRect/>
          </a:stretch>
        </p:blipFill>
        <p:spPr>
          <a:xfrm>
            <a:off x="0" y="0"/>
            <a:ext cx="12192000" cy="6827520"/>
          </a:xfrm>
          <a:prstGeom prst="rect">
            <a:avLst/>
          </a:prstGeom>
        </p:spPr>
      </p:pic>
    </p:spTree>
    <p:extLst>
      <p:ext uri="{BB962C8B-B14F-4D97-AF65-F5344CB8AC3E}">
        <p14:creationId xmlns:p14="http://schemas.microsoft.com/office/powerpoint/2010/main" val="747101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7F70D-EF77-EB63-1379-3E4ACC7852B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CEFA6A0-BA07-C2AC-5EC8-DB0740EF830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1F8C9545-DD59-F3FB-26D7-4129EE0C0106}"/>
              </a:ext>
            </a:extLst>
          </p:cNvPr>
          <p:cNvPicPr>
            <a:picLocks noChangeAspect="1"/>
          </p:cNvPicPr>
          <p:nvPr/>
        </p:nvPicPr>
        <p:blipFill>
          <a:blip r:embed="rId2"/>
          <a:stretch>
            <a:fillRect/>
          </a:stretch>
        </p:blipFill>
        <p:spPr>
          <a:xfrm>
            <a:off x="0" y="0"/>
            <a:ext cx="12192000" cy="6869448"/>
          </a:xfrm>
          <a:prstGeom prst="rect">
            <a:avLst/>
          </a:prstGeom>
        </p:spPr>
      </p:pic>
    </p:spTree>
    <p:extLst>
      <p:ext uri="{BB962C8B-B14F-4D97-AF65-F5344CB8AC3E}">
        <p14:creationId xmlns:p14="http://schemas.microsoft.com/office/powerpoint/2010/main" val="25593823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185EB-9948-DB7C-00ED-415549AEBF4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82711F1-427C-2E69-448D-A202FFB33996}"/>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EB64161-AF34-E657-CDAF-E4CEE2DCC5A8}"/>
              </a:ext>
            </a:extLst>
          </p:cNvPr>
          <p:cNvPicPr>
            <a:picLocks noChangeAspect="1"/>
          </p:cNvPicPr>
          <p:nvPr/>
        </p:nvPicPr>
        <p:blipFill>
          <a:blip r:embed="rId2"/>
          <a:stretch>
            <a:fillRect/>
          </a:stretch>
        </p:blipFill>
        <p:spPr>
          <a:xfrm>
            <a:off x="0" y="0"/>
            <a:ext cx="12192000" cy="6884056"/>
          </a:xfrm>
          <a:prstGeom prst="rect">
            <a:avLst/>
          </a:prstGeom>
        </p:spPr>
      </p:pic>
    </p:spTree>
    <p:extLst>
      <p:ext uri="{BB962C8B-B14F-4D97-AF65-F5344CB8AC3E}">
        <p14:creationId xmlns:p14="http://schemas.microsoft.com/office/powerpoint/2010/main" val="4276679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F44D9-89AD-3538-9BCC-BF234A3004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AC79A8F-3976-A7C8-0F28-CF39E6FBF15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5D44F79-4EB1-D07E-D25F-01878FE5A6AB}"/>
              </a:ext>
            </a:extLst>
          </p:cNvPr>
          <p:cNvPicPr>
            <a:picLocks noChangeAspect="1"/>
          </p:cNvPicPr>
          <p:nvPr/>
        </p:nvPicPr>
        <p:blipFill>
          <a:blip r:embed="rId3"/>
          <a:stretch>
            <a:fillRect/>
          </a:stretch>
        </p:blipFill>
        <p:spPr>
          <a:xfrm>
            <a:off x="0" y="0"/>
            <a:ext cx="12192000" cy="6878320"/>
          </a:xfrm>
          <a:prstGeom prst="rect">
            <a:avLst/>
          </a:prstGeom>
        </p:spPr>
      </p:pic>
    </p:spTree>
    <p:extLst>
      <p:ext uri="{BB962C8B-B14F-4D97-AF65-F5344CB8AC3E}">
        <p14:creationId xmlns:p14="http://schemas.microsoft.com/office/powerpoint/2010/main" val="3122135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B050D-43CD-4BE7-73D0-B9F10979A142}"/>
              </a:ext>
            </a:extLst>
          </p:cNvPr>
          <p:cNvSpPr>
            <a:spLocks noGrp="1"/>
          </p:cNvSpPr>
          <p:nvPr>
            <p:ph type="title"/>
          </p:nvPr>
        </p:nvSpPr>
        <p:spPr>
          <a:xfrm>
            <a:off x="609600" y="35351"/>
            <a:ext cx="10972800" cy="1143000"/>
          </a:xfrm>
        </p:spPr>
        <p:txBody>
          <a:bodyPr/>
          <a:lstStyle/>
          <a:p>
            <a:r>
              <a:rPr lang="en-US" b="1" dirty="0"/>
              <a:t>Incentives for commute alternatives</a:t>
            </a:r>
          </a:p>
        </p:txBody>
      </p:sp>
      <p:sp>
        <p:nvSpPr>
          <p:cNvPr id="4" name="Content Placeholder 3">
            <a:extLst>
              <a:ext uri="{FF2B5EF4-FFF2-40B4-BE49-F238E27FC236}">
                <a16:creationId xmlns:a16="http://schemas.microsoft.com/office/drawing/2014/main" id="{42A912EC-2A55-269B-4923-60E1EB1599EE}"/>
              </a:ext>
            </a:extLst>
          </p:cNvPr>
          <p:cNvSpPr>
            <a:spLocks noGrp="1"/>
          </p:cNvSpPr>
          <p:nvPr>
            <p:ph sz="half" idx="2"/>
          </p:nvPr>
        </p:nvSpPr>
        <p:spPr>
          <a:xfrm>
            <a:off x="7204104" y="1178351"/>
            <a:ext cx="4987896" cy="5679649"/>
          </a:xfrm>
        </p:spPr>
        <p:txBody>
          <a:bodyPr/>
          <a:lstStyle/>
          <a:p>
            <a:pPr marL="0" indent="0">
              <a:buNone/>
            </a:pPr>
            <a:r>
              <a:rPr lang="en-US" sz="2400" b="1" dirty="0"/>
              <a:t>Biggest bang for the buck</a:t>
            </a:r>
          </a:p>
          <a:p>
            <a:r>
              <a:rPr lang="en-US" sz="2400" dirty="0"/>
              <a:t>Telecommute option (32%) (#2)</a:t>
            </a:r>
          </a:p>
          <a:p>
            <a:r>
              <a:rPr lang="en-US" sz="2400" dirty="0"/>
              <a:t>Flexible work hours (31%) (#3)</a:t>
            </a:r>
          </a:p>
          <a:p>
            <a:pPr marL="0" indent="0">
              <a:buNone/>
            </a:pPr>
            <a:r>
              <a:rPr lang="en-US" sz="2400" b="1" dirty="0"/>
              <a:t>Opportunities to get creative!</a:t>
            </a:r>
          </a:p>
          <a:p>
            <a:r>
              <a:rPr lang="en-US" sz="2400" dirty="0"/>
              <a:t>Financial incentives for active transit (34%) or carpooling (17%) </a:t>
            </a:r>
          </a:p>
          <a:p>
            <a:pPr marL="0" indent="0">
              <a:buNone/>
            </a:pPr>
            <a:r>
              <a:rPr lang="en-US" sz="2400" b="1" dirty="0"/>
              <a:t>Worthwhile investments</a:t>
            </a:r>
          </a:p>
          <a:p>
            <a:r>
              <a:rPr lang="en-US" sz="2400" dirty="0"/>
              <a:t>On-site services such as showers, childcare, or food service (14%) </a:t>
            </a:r>
          </a:p>
          <a:p>
            <a:r>
              <a:rPr lang="en-US" sz="2400" dirty="0"/>
              <a:t>Guaranteed ride home (8%) </a:t>
            </a:r>
          </a:p>
          <a:p>
            <a:r>
              <a:rPr lang="en-US" sz="2400" dirty="0"/>
              <a:t>Improved bike parking (8%)</a:t>
            </a:r>
          </a:p>
        </p:txBody>
      </p:sp>
      <p:pic>
        <p:nvPicPr>
          <p:cNvPr id="5" name="Content Placeholder 7">
            <a:extLst>
              <a:ext uri="{FF2B5EF4-FFF2-40B4-BE49-F238E27FC236}">
                <a16:creationId xmlns:a16="http://schemas.microsoft.com/office/drawing/2014/main" id="{59ED330C-8A7E-68BC-1E88-AEABE8D23CEC}"/>
              </a:ext>
            </a:extLst>
          </p:cNvPr>
          <p:cNvPicPr>
            <a:picLocks noGrp="1" noChangeAspect="1"/>
          </p:cNvPicPr>
          <p:nvPr>
            <p:ph sz="half" idx="1"/>
          </p:nvPr>
        </p:nvPicPr>
        <p:blipFill>
          <a:blip r:embed="rId3"/>
          <a:stretch>
            <a:fillRect/>
          </a:stretch>
        </p:blipFill>
        <p:spPr>
          <a:xfrm>
            <a:off x="0" y="1600201"/>
            <a:ext cx="7074859" cy="4983161"/>
          </a:xfrm>
        </p:spPr>
      </p:pic>
      <p:pic>
        <p:nvPicPr>
          <p:cNvPr id="10" name="Picture 9">
            <a:extLst>
              <a:ext uri="{FF2B5EF4-FFF2-40B4-BE49-F238E27FC236}">
                <a16:creationId xmlns:a16="http://schemas.microsoft.com/office/drawing/2014/main" id="{B336D8EE-87D9-6C3C-7692-C2090DB2EA50}"/>
              </a:ext>
            </a:extLst>
          </p:cNvPr>
          <p:cNvPicPr>
            <a:picLocks noChangeAspect="1"/>
          </p:cNvPicPr>
          <p:nvPr/>
        </p:nvPicPr>
        <p:blipFill>
          <a:blip r:embed="rId4"/>
          <a:stretch>
            <a:fillRect/>
          </a:stretch>
        </p:blipFill>
        <p:spPr>
          <a:xfrm>
            <a:off x="7409468" y="5862126"/>
            <a:ext cx="4059810" cy="960523"/>
          </a:xfrm>
          <a:prstGeom prst="rect">
            <a:avLst/>
          </a:prstGeom>
        </p:spPr>
      </p:pic>
    </p:spTree>
    <p:extLst>
      <p:ext uri="{BB962C8B-B14F-4D97-AF65-F5344CB8AC3E}">
        <p14:creationId xmlns:p14="http://schemas.microsoft.com/office/powerpoint/2010/main" val="6304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0"/>
            <a:ext cx="12192000" cy="6858000"/>
            <a:chOff x="0" y="0"/>
            <a:chExt cx="9144000" cy="5143500"/>
          </a:xfrm>
        </p:grpSpPr>
        <p:pic>
          <p:nvPicPr>
            <p:cNvPr id="3" name="object 3"/>
            <p:cNvPicPr/>
            <p:nvPr/>
          </p:nvPicPr>
          <p:blipFill>
            <a:blip r:embed="rId2" cstate="print"/>
            <a:stretch>
              <a:fillRect/>
            </a:stretch>
          </p:blipFill>
          <p:spPr>
            <a:xfrm>
              <a:off x="0" y="0"/>
              <a:ext cx="9143999" cy="5143499"/>
            </a:xfrm>
            <a:prstGeom prst="rect">
              <a:avLst/>
            </a:prstGeom>
          </p:spPr>
        </p:pic>
        <p:pic>
          <p:nvPicPr>
            <p:cNvPr id="4" name="object 4"/>
            <p:cNvPicPr/>
            <p:nvPr/>
          </p:nvPicPr>
          <p:blipFill>
            <a:blip r:embed="rId3" cstate="print"/>
            <a:stretch>
              <a:fillRect/>
            </a:stretch>
          </p:blipFill>
          <p:spPr>
            <a:xfrm>
              <a:off x="7514175" y="3646200"/>
              <a:ext cx="1257299" cy="1257299"/>
            </a:xfrm>
            <a:prstGeom prst="rect">
              <a:avLst/>
            </a:prstGeom>
          </p:spPr>
        </p:pic>
      </p:grpSp>
      <p:sp>
        <p:nvSpPr>
          <p:cNvPr id="5" name="object 5"/>
          <p:cNvSpPr txBox="1">
            <a:spLocks noGrp="1"/>
          </p:cNvSpPr>
          <p:nvPr>
            <p:ph type="title"/>
          </p:nvPr>
        </p:nvSpPr>
        <p:spPr>
          <a:xfrm>
            <a:off x="2091003" y="1122777"/>
            <a:ext cx="7727527" cy="1001983"/>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6400" spc="173" dirty="0">
                <a:solidFill>
                  <a:srgbClr val="980000"/>
                </a:solidFill>
                <a:latin typeface="Georgia"/>
                <a:cs typeface="Georgia"/>
              </a:rPr>
              <a:t>teton</a:t>
            </a:r>
            <a:r>
              <a:rPr sz="6400" spc="433" dirty="0">
                <a:solidFill>
                  <a:srgbClr val="980000"/>
                </a:solidFill>
                <a:latin typeface="Georgia"/>
                <a:cs typeface="Georgia"/>
              </a:rPr>
              <a:t> </a:t>
            </a:r>
            <a:r>
              <a:rPr sz="6400" spc="87" dirty="0">
                <a:solidFill>
                  <a:srgbClr val="980000"/>
                </a:solidFill>
                <a:latin typeface="Georgia"/>
                <a:cs typeface="Georgia"/>
              </a:rPr>
              <a:t>raptor</a:t>
            </a:r>
            <a:r>
              <a:rPr sz="6400" spc="433" dirty="0">
                <a:solidFill>
                  <a:srgbClr val="980000"/>
                </a:solidFill>
                <a:latin typeface="Georgia"/>
                <a:cs typeface="Georgia"/>
              </a:rPr>
              <a:t> </a:t>
            </a:r>
            <a:r>
              <a:rPr sz="6400" spc="-13" dirty="0">
                <a:solidFill>
                  <a:srgbClr val="980000"/>
                </a:solidFill>
                <a:latin typeface="Georgia"/>
                <a:cs typeface="Georgia"/>
              </a:rPr>
              <a:t>center’s</a:t>
            </a:r>
            <a:endParaRPr sz="6400">
              <a:latin typeface="Georgia"/>
              <a:cs typeface="Georgia"/>
            </a:endParaRPr>
          </a:p>
        </p:txBody>
      </p:sp>
      <p:sp>
        <p:nvSpPr>
          <p:cNvPr id="6" name="object 6"/>
          <p:cNvSpPr txBox="1"/>
          <p:nvPr/>
        </p:nvSpPr>
        <p:spPr>
          <a:xfrm>
            <a:off x="3199766" y="2834164"/>
            <a:ext cx="5510105" cy="1494426"/>
          </a:xfrm>
          <a:prstGeom prst="rect">
            <a:avLst/>
          </a:prstGeom>
        </p:spPr>
        <p:txBody>
          <a:bodyPr vert="horz" wrap="square" lIns="0" tIns="16933" rIns="0" bIns="0" rtlCol="0">
            <a:spAutoFit/>
          </a:bodyPr>
          <a:lstStyle/>
          <a:p>
            <a:pPr algn="ctr">
              <a:spcBef>
                <a:spcPts val="133"/>
              </a:spcBef>
            </a:pPr>
            <a:r>
              <a:rPr sz="4800" spc="127" dirty="0">
                <a:solidFill>
                  <a:srgbClr val="980000"/>
                </a:solidFill>
                <a:latin typeface="Tahoma"/>
                <a:cs typeface="Tahoma"/>
              </a:rPr>
              <a:t>2023</a:t>
            </a:r>
            <a:endParaRPr sz="4800">
              <a:latin typeface="Tahoma"/>
              <a:cs typeface="Tahoma"/>
            </a:endParaRPr>
          </a:p>
          <a:p>
            <a:pPr algn="ctr">
              <a:lnSpc>
                <a:spcPct val="100000"/>
              </a:lnSpc>
            </a:pPr>
            <a:r>
              <a:rPr sz="4800" spc="73" dirty="0">
                <a:solidFill>
                  <a:srgbClr val="980000"/>
                </a:solidFill>
                <a:latin typeface="Tahoma"/>
                <a:cs typeface="Tahoma"/>
              </a:rPr>
              <a:t>Lot</a:t>
            </a:r>
            <a:r>
              <a:rPr sz="4800" spc="-305" dirty="0">
                <a:solidFill>
                  <a:srgbClr val="980000"/>
                </a:solidFill>
                <a:latin typeface="Tahoma"/>
                <a:cs typeface="Tahoma"/>
              </a:rPr>
              <a:t> </a:t>
            </a:r>
            <a:r>
              <a:rPr sz="4800" dirty="0">
                <a:solidFill>
                  <a:srgbClr val="980000"/>
                </a:solidFill>
                <a:latin typeface="Tahoma"/>
                <a:cs typeface="Tahoma"/>
              </a:rPr>
              <a:t>Liberation</a:t>
            </a:r>
            <a:r>
              <a:rPr sz="4800" spc="-305" dirty="0">
                <a:solidFill>
                  <a:srgbClr val="980000"/>
                </a:solidFill>
                <a:latin typeface="Tahoma"/>
                <a:cs typeface="Tahoma"/>
              </a:rPr>
              <a:t> </a:t>
            </a:r>
            <a:r>
              <a:rPr sz="4800" spc="80" dirty="0">
                <a:solidFill>
                  <a:srgbClr val="980000"/>
                </a:solidFill>
                <a:latin typeface="Tahoma"/>
                <a:cs typeface="Tahoma"/>
              </a:rPr>
              <a:t>Quest</a:t>
            </a:r>
            <a:endParaRPr sz="4800">
              <a:latin typeface="Tahoma"/>
              <a:cs typeface="Tahom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464401" y="178977"/>
            <a:ext cx="2449407" cy="5864405"/>
          </a:xfrm>
          <a:prstGeom prst="rect">
            <a:avLst/>
          </a:prstGeom>
        </p:spPr>
        <p:txBody>
          <a:bodyPr vert="horz" wrap="square" lIns="0" tIns="16933" rIns="0" bIns="0" rtlCol="0">
            <a:spAutoFit/>
          </a:bodyPr>
          <a:lstStyle/>
          <a:p>
            <a:pPr marL="16933" marR="101597">
              <a:lnSpc>
                <a:spcPct val="114999"/>
              </a:lnSpc>
              <a:spcBef>
                <a:spcPts val="133"/>
              </a:spcBef>
            </a:pPr>
            <a:r>
              <a:rPr sz="2400" b="1" spc="-167" dirty="0">
                <a:solidFill>
                  <a:srgbClr val="595959"/>
                </a:solidFill>
                <a:latin typeface="Tahoma"/>
                <a:cs typeface="Tahoma"/>
              </a:rPr>
              <a:t>Parking</a:t>
            </a:r>
            <a:r>
              <a:rPr sz="2400" b="1" spc="-193" dirty="0">
                <a:solidFill>
                  <a:srgbClr val="595959"/>
                </a:solidFill>
                <a:latin typeface="Tahoma"/>
                <a:cs typeface="Tahoma"/>
              </a:rPr>
              <a:t> </a:t>
            </a:r>
            <a:r>
              <a:rPr sz="2400" b="1" spc="-113" dirty="0">
                <a:solidFill>
                  <a:srgbClr val="595959"/>
                </a:solidFill>
                <a:latin typeface="Tahoma"/>
                <a:cs typeface="Tahoma"/>
              </a:rPr>
              <a:t>Allowed: </a:t>
            </a:r>
            <a:r>
              <a:rPr sz="2400" b="1" spc="-27" dirty="0">
                <a:solidFill>
                  <a:srgbClr val="595959"/>
                </a:solidFill>
                <a:latin typeface="Tahoma"/>
                <a:cs typeface="Tahoma"/>
              </a:rPr>
              <a:t>(38)</a:t>
            </a:r>
            <a:endParaRPr sz="2400">
              <a:latin typeface="Tahoma"/>
              <a:cs typeface="Tahoma"/>
            </a:endParaRPr>
          </a:p>
          <a:p>
            <a:pPr marL="625671" indent="-488514">
              <a:spcBef>
                <a:spcPts val="2027"/>
              </a:spcBef>
              <a:buFont typeface="Arial"/>
              <a:buChar char="●"/>
              <a:tabLst>
                <a:tab pos="625671" algn="l"/>
              </a:tabLst>
            </a:pPr>
            <a:r>
              <a:rPr sz="2400" b="1" spc="-152" dirty="0">
                <a:solidFill>
                  <a:srgbClr val="595959"/>
                </a:solidFill>
                <a:latin typeface="Tahoma"/>
                <a:cs typeface="Tahoma"/>
              </a:rPr>
              <a:t>34</a:t>
            </a:r>
            <a:r>
              <a:rPr sz="2400" b="1" spc="-240" dirty="0">
                <a:solidFill>
                  <a:srgbClr val="595959"/>
                </a:solidFill>
                <a:latin typeface="Tahoma"/>
                <a:cs typeface="Tahoma"/>
              </a:rPr>
              <a:t> </a:t>
            </a:r>
            <a:r>
              <a:rPr sz="2400" b="1" spc="-13" dirty="0">
                <a:solidFill>
                  <a:srgbClr val="595959"/>
                </a:solidFill>
                <a:latin typeface="Tahoma"/>
                <a:cs typeface="Tahoma"/>
              </a:rPr>
              <a:t>Regular</a:t>
            </a:r>
            <a:endParaRPr sz="2400">
              <a:latin typeface="Tahoma"/>
              <a:cs typeface="Tahoma"/>
            </a:endParaRPr>
          </a:p>
          <a:p>
            <a:pPr marL="625671" indent="-488514">
              <a:spcBef>
                <a:spcPts val="433"/>
              </a:spcBef>
              <a:buFont typeface="Arial"/>
              <a:buChar char="●"/>
              <a:tabLst>
                <a:tab pos="625671" algn="l"/>
              </a:tabLst>
            </a:pPr>
            <a:r>
              <a:rPr sz="2400" b="1" spc="-152" dirty="0">
                <a:solidFill>
                  <a:srgbClr val="595959"/>
                </a:solidFill>
                <a:latin typeface="Tahoma"/>
                <a:cs typeface="Tahoma"/>
              </a:rPr>
              <a:t>2</a:t>
            </a:r>
            <a:r>
              <a:rPr sz="2400" b="1" spc="-240" dirty="0">
                <a:solidFill>
                  <a:srgbClr val="595959"/>
                </a:solidFill>
                <a:latin typeface="Tahoma"/>
                <a:cs typeface="Tahoma"/>
              </a:rPr>
              <a:t> </a:t>
            </a:r>
            <a:r>
              <a:rPr sz="2400" b="1" spc="-33" dirty="0">
                <a:solidFill>
                  <a:srgbClr val="595959"/>
                </a:solidFill>
                <a:latin typeface="Tahoma"/>
                <a:cs typeface="Tahoma"/>
              </a:rPr>
              <a:t>ADA</a:t>
            </a:r>
            <a:endParaRPr sz="2400">
              <a:latin typeface="Tahoma"/>
              <a:cs typeface="Tahoma"/>
            </a:endParaRPr>
          </a:p>
          <a:p>
            <a:pPr marL="625671" indent="-488514">
              <a:spcBef>
                <a:spcPts val="433"/>
              </a:spcBef>
              <a:buFont typeface="Arial"/>
              <a:buChar char="●"/>
              <a:tabLst>
                <a:tab pos="625671" algn="l"/>
              </a:tabLst>
            </a:pPr>
            <a:r>
              <a:rPr sz="2400" b="1" spc="-152" dirty="0">
                <a:solidFill>
                  <a:srgbClr val="595959"/>
                </a:solidFill>
                <a:latin typeface="Tahoma"/>
                <a:cs typeface="Tahoma"/>
              </a:rPr>
              <a:t>2</a:t>
            </a:r>
            <a:r>
              <a:rPr sz="2400" b="1" spc="-240" dirty="0">
                <a:solidFill>
                  <a:srgbClr val="595959"/>
                </a:solidFill>
                <a:latin typeface="Tahoma"/>
                <a:cs typeface="Tahoma"/>
              </a:rPr>
              <a:t> </a:t>
            </a:r>
            <a:r>
              <a:rPr sz="2400" b="1" spc="-33" dirty="0">
                <a:solidFill>
                  <a:srgbClr val="595959"/>
                </a:solidFill>
                <a:latin typeface="Tahoma"/>
                <a:cs typeface="Tahoma"/>
              </a:rPr>
              <a:t>Bus</a:t>
            </a:r>
            <a:endParaRPr sz="2400">
              <a:latin typeface="Tahoma"/>
              <a:cs typeface="Tahoma"/>
            </a:endParaRPr>
          </a:p>
          <a:p>
            <a:pPr>
              <a:lnSpc>
                <a:spcPct val="100000"/>
              </a:lnSpc>
              <a:buClr>
                <a:srgbClr val="595959"/>
              </a:buClr>
              <a:buFont typeface="Arial"/>
              <a:buChar char="●"/>
            </a:pPr>
            <a:endParaRPr sz="2400">
              <a:latin typeface="Tahoma"/>
              <a:cs typeface="Tahoma"/>
            </a:endParaRPr>
          </a:p>
          <a:p>
            <a:pPr>
              <a:spcBef>
                <a:spcPts val="720"/>
              </a:spcBef>
              <a:buClr>
                <a:srgbClr val="595959"/>
              </a:buClr>
              <a:buFont typeface="Arial"/>
              <a:buChar char="●"/>
            </a:pPr>
            <a:endParaRPr sz="2400">
              <a:latin typeface="Tahoma"/>
              <a:cs typeface="Tahoma"/>
            </a:endParaRPr>
          </a:p>
          <a:p>
            <a:pPr marL="16933" marR="601118">
              <a:lnSpc>
                <a:spcPct val="114999"/>
              </a:lnSpc>
            </a:pPr>
            <a:r>
              <a:rPr sz="2400" b="1" spc="-113" dirty="0">
                <a:solidFill>
                  <a:srgbClr val="595959"/>
                </a:solidFill>
                <a:latin typeface="Tahoma"/>
                <a:cs typeface="Tahoma"/>
              </a:rPr>
              <a:t>Daily</a:t>
            </a:r>
            <a:r>
              <a:rPr sz="2400" b="1" spc="-193" dirty="0">
                <a:solidFill>
                  <a:srgbClr val="595959"/>
                </a:solidFill>
                <a:latin typeface="Tahoma"/>
                <a:cs typeface="Tahoma"/>
              </a:rPr>
              <a:t> </a:t>
            </a:r>
            <a:r>
              <a:rPr sz="2400" b="1" spc="-152" dirty="0">
                <a:solidFill>
                  <a:srgbClr val="595959"/>
                </a:solidFill>
                <a:latin typeface="Tahoma"/>
                <a:cs typeface="Tahoma"/>
              </a:rPr>
              <a:t>Parking </a:t>
            </a:r>
            <a:r>
              <a:rPr sz="2400" b="1" spc="-160" dirty="0">
                <a:solidFill>
                  <a:srgbClr val="595959"/>
                </a:solidFill>
                <a:latin typeface="Tahoma"/>
                <a:cs typeface="Tahoma"/>
              </a:rPr>
              <a:t>Needs:</a:t>
            </a:r>
            <a:r>
              <a:rPr sz="2400" b="1" spc="-200" dirty="0">
                <a:solidFill>
                  <a:srgbClr val="595959"/>
                </a:solidFill>
                <a:latin typeface="Tahoma"/>
                <a:cs typeface="Tahoma"/>
              </a:rPr>
              <a:t> </a:t>
            </a:r>
            <a:r>
              <a:rPr sz="2400" b="1" spc="-27" dirty="0">
                <a:solidFill>
                  <a:srgbClr val="595959"/>
                </a:solidFill>
                <a:latin typeface="Tahoma"/>
                <a:cs typeface="Tahoma"/>
              </a:rPr>
              <a:t>(20)</a:t>
            </a:r>
            <a:endParaRPr sz="2400">
              <a:latin typeface="Tahoma"/>
              <a:cs typeface="Tahoma"/>
            </a:endParaRPr>
          </a:p>
          <a:p>
            <a:pPr marL="625671" indent="-488514">
              <a:spcBef>
                <a:spcPts val="2033"/>
              </a:spcBef>
              <a:buFont typeface="Arial"/>
              <a:buChar char="●"/>
              <a:tabLst>
                <a:tab pos="625671" algn="l"/>
              </a:tabLst>
            </a:pPr>
            <a:r>
              <a:rPr sz="2400" b="1" spc="-152" dirty="0">
                <a:solidFill>
                  <a:srgbClr val="595959"/>
                </a:solidFill>
                <a:latin typeface="Tahoma"/>
                <a:cs typeface="Tahoma"/>
              </a:rPr>
              <a:t>5</a:t>
            </a:r>
            <a:r>
              <a:rPr sz="2400" b="1" spc="-240" dirty="0">
                <a:solidFill>
                  <a:srgbClr val="595959"/>
                </a:solidFill>
                <a:latin typeface="Tahoma"/>
                <a:cs typeface="Tahoma"/>
              </a:rPr>
              <a:t> </a:t>
            </a:r>
            <a:r>
              <a:rPr sz="2400" b="1" spc="-13" dirty="0">
                <a:solidFill>
                  <a:srgbClr val="595959"/>
                </a:solidFill>
                <a:latin typeface="Tahoma"/>
                <a:cs typeface="Tahoma"/>
              </a:rPr>
              <a:t>Fleet</a:t>
            </a:r>
            <a:endParaRPr sz="2400">
              <a:latin typeface="Tahoma"/>
              <a:cs typeface="Tahoma"/>
            </a:endParaRPr>
          </a:p>
          <a:p>
            <a:pPr marL="625671" indent="-488514">
              <a:spcBef>
                <a:spcPts val="427"/>
              </a:spcBef>
              <a:buFont typeface="Arial"/>
              <a:buChar char="●"/>
              <a:tabLst>
                <a:tab pos="625671" algn="l"/>
              </a:tabLst>
            </a:pPr>
            <a:r>
              <a:rPr sz="2400" b="1" spc="-152" dirty="0">
                <a:solidFill>
                  <a:srgbClr val="595959"/>
                </a:solidFill>
                <a:latin typeface="Tahoma"/>
                <a:cs typeface="Tahoma"/>
              </a:rPr>
              <a:t>4</a:t>
            </a:r>
            <a:r>
              <a:rPr sz="2400" b="1" spc="-240" dirty="0">
                <a:solidFill>
                  <a:srgbClr val="595959"/>
                </a:solidFill>
                <a:latin typeface="Tahoma"/>
                <a:cs typeface="Tahoma"/>
              </a:rPr>
              <a:t> </a:t>
            </a:r>
            <a:r>
              <a:rPr sz="2400" b="1" spc="-13" dirty="0">
                <a:solidFill>
                  <a:srgbClr val="595959"/>
                </a:solidFill>
                <a:latin typeface="Tahoma"/>
                <a:cs typeface="Tahoma"/>
              </a:rPr>
              <a:t>Resident</a:t>
            </a:r>
            <a:endParaRPr sz="2400">
              <a:latin typeface="Tahoma"/>
              <a:cs typeface="Tahoma"/>
            </a:endParaRPr>
          </a:p>
          <a:p>
            <a:pPr marL="626518" marR="6773" indent="-489361">
              <a:lnSpc>
                <a:spcPct val="114999"/>
              </a:lnSpc>
              <a:buFont typeface="Arial"/>
              <a:buChar char="●"/>
              <a:tabLst>
                <a:tab pos="626518" algn="l"/>
              </a:tabLst>
            </a:pPr>
            <a:r>
              <a:rPr sz="2400" b="1" spc="-160" dirty="0">
                <a:solidFill>
                  <a:srgbClr val="595959"/>
                </a:solidFill>
                <a:latin typeface="Tahoma"/>
                <a:cs typeface="Tahoma"/>
              </a:rPr>
              <a:t>10-</a:t>
            </a:r>
            <a:r>
              <a:rPr sz="2400" b="1" spc="-180" dirty="0">
                <a:solidFill>
                  <a:srgbClr val="595959"/>
                </a:solidFill>
                <a:latin typeface="Tahoma"/>
                <a:cs typeface="Tahoma"/>
              </a:rPr>
              <a:t>12</a:t>
            </a:r>
            <a:r>
              <a:rPr sz="2400" b="1" spc="-200" dirty="0">
                <a:solidFill>
                  <a:srgbClr val="595959"/>
                </a:solidFill>
                <a:latin typeface="Tahoma"/>
                <a:cs typeface="Tahoma"/>
              </a:rPr>
              <a:t> </a:t>
            </a:r>
            <a:r>
              <a:rPr sz="2400" b="1" spc="-140" dirty="0">
                <a:solidFill>
                  <a:srgbClr val="595959"/>
                </a:solidFill>
                <a:latin typeface="Tahoma"/>
                <a:cs typeface="Tahoma"/>
              </a:rPr>
              <a:t>Staff</a:t>
            </a:r>
            <a:r>
              <a:rPr sz="2400" b="1" spc="-200" dirty="0">
                <a:solidFill>
                  <a:srgbClr val="595959"/>
                </a:solidFill>
                <a:latin typeface="Tahoma"/>
                <a:cs typeface="Tahoma"/>
              </a:rPr>
              <a:t> </a:t>
            </a:r>
            <a:r>
              <a:rPr sz="2400" b="1" spc="-140" dirty="0">
                <a:solidFill>
                  <a:srgbClr val="595959"/>
                </a:solidFill>
                <a:latin typeface="Tahoma"/>
                <a:cs typeface="Tahoma"/>
              </a:rPr>
              <a:t>&amp; </a:t>
            </a:r>
            <a:r>
              <a:rPr sz="2400" b="1" spc="-13" dirty="0">
                <a:solidFill>
                  <a:srgbClr val="595959"/>
                </a:solidFill>
                <a:latin typeface="Tahoma"/>
                <a:cs typeface="Tahoma"/>
              </a:rPr>
              <a:t>Volunteers</a:t>
            </a:r>
            <a:endParaRPr sz="2400">
              <a:latin typeface="Tahoma"/>
              <a:cs typeface="Tahoma"/>
            </a:endParaRPr>
          </a:p>
        </p:txBody>
      </p:sp>
      <p:grpSp>
        <p:nvGrpSpPr>
          <p:cNvPr id="3" name="object 3"/>
          <p:cNvGrpSpPr/>
          <p:nvPr/>
        </p:nvGrpSpPr>
        <p:grpSpPr>
          <a:xfrm>
            <a:off x="162131" y="12650"/>
            <a:ext cx="9110979" cy="6833447"/>
            <a:chOff x="121598" y="9487"/>
            <a:chExt cx="6833234" cy="5125085"/>
          </a:xfrm>
        </p:grpSpPr>
        <p:pic>
          <p:nvPicPr>
            <p:cNvPr id="4" name="object 4"/>
            <p:cNvPicPr/>
            <p:nvPr/>
          </p:nvPicPr>
          <p:blipFill>
            <a:blip r:embed="rId2" cstate="print"/>
            <a:stretch>
              <a:fillRect/>
            </a:stretch>
          </p:blipFill>
          <p:spPr>
            <a:xfrm>
              <a:off x="121598" y="9487"/>
              <a:ext cx="6832701" cy="5124526"/>
            </a:xfrm>
            <a:prstGeom prst="rect">
              <a:avLst/>
            </a:prstGeom>
          </p:spPr>
        </p:pic>
        <p:sp>
          <p:nvSpPr>
            <p:cNvPr id="5" name="object 5"/>
            <p:cNvSpPr/>
            <p:nvPr/>
          </p:nvSpPr>
          <p:spPr>
            <a:xfrm>
              <a:off x="3355499" y="2074974"/>
              <a:ext cx="1896110" cy="1571625"/>
            </a:xfrm>
            <a:custGeom>
              <a:avLst/>
              <a:gdLst/>
              <a:ahLst/>
              <a:cxnLst/>
              <a:rect l="l" t="t" r="r" b="b"/>
              <a:pathLst>
                <a:path w="1896110" h="1571625">
                  <a:moveTo>
                    <a:pt x="0" y="785699"/>
                  </a:moveTo>
                  <a:lnTo>
                    <a:pt x="1402" y="742590"/>
                  </a:lnTo>
                  <a:lnTo>
                    <a:pt x="5561" y="700089"/>
                  </a:lnTo>
                  <a:lnTo>
                    <a:pt x="12405" y="658255"/>
                  </a:lnTo>
                  <a:lnTo>
                    <a:pt x="21861" y="617148"/>
                  </a:lnTo>
                  <a:lnTo>
                    <a:pt x="33858" y="576829"/>
                  </a:lnTo>
                  <a:lnTo>
                    <a:pt x="48322" y="537358"/>
                  </a:lnTo>
                  <a:lnTo>
                    <a:pt x="65181" y="498793"/>
                  </a:lnTo>
                  <a:lnTo>
                    <a:pt x="84363" y="461196"/>
                  </a:lnTo>
                  <a:lnTo>
                    <a:pt x="105797" y="424625"/>
                  </a:lnTo>
                  <a:lnTo>
                    <a:pt x="129409" y="389142"/>
                  </a:lnTo>
                  <a:lnTo>
                    <a:pt x="155127" y="354805"/>
                  </a:lnTo>
                  <a:lnTo>
                    <a:pt x="182880" y="321675"/>
                  </a:lnTo>
                  <a:lnTo>
                    <a:pt x="212594" y="289812"/>
                  </a:lnTo>
                  <a:lnTo>
                    <a:pt x="244197" y="259276"/>
                  </a:lnTo>
                  <a:lnTo>
                    <a:pt x="277618" y="230126"/>
                  </a:lnTo>
                  <a:lnTo>
                    <a:pt x="312784" y="202422"/>
                  </a:lnTo>
                  <a:lnTo>
                    <a:pt x="349623" y="176225"/>
                  </a:lnTo>
                  <a:lnTo>
                    <a:pt x="388062" y="151594"/>
                  </a:lnTo>
                  <a:lnTo>
                    <a:pt x="428029" y="128589"/>
                  </a:lnTo>
                  <a:lnTo>
                    <a:pt x="469451" y="107271"/>
                  </a:lnTo>
                  <a:lnTo>
                    <a:pt x="512258" y="87698"/>
                  </a:lnTo>
                  <a:lnTo>
                    <a:pt x="556375" y="69931"/>
                  </a:lnTo>
                  <a:lnTo>
                    <a:pt x="601732" y="54030"/>
                  </a:lnTo>
                  <a:lnTo>
                    <a:pt x="648256" y="40055"/>
                  </a:lnTo>
                  <a:lnTo>
                    <a:pt x="695873" y="28065"/>
                  </a:lnTo>
                  <a:lnTo>
                    <a:pt x="744513" y="18121"/>
                  </a:lnTo>
                  <a:lnTo>
                    <a:pt x="794103" y="10283"/>
                  </a:lnTo>
                  <a:lnTo>
                    <a:pt x="844571" y="4610"/>
                  </a:lnTo>
                  <a:lnTo>
                    <a:pt x="895844" y="1162"/>
                  </a:lnTo>
                  <a:lnTo>
                    <a:pt x="947849" y="0"/>
                  </a:lnTo>
                  <a:lnTo>
                    <a:pt x="999855" y="1162"/>
                  </a:lnTo>
                  <a:lnTo>
                    <a:pt x="1051128" y="4610"/>
                  </a:lnTo>
                  <a:lnTo>
                    <a:pt x="1101596" y="10283"/>
                  </a:lnTo>
                  <a:lnTo>
                    <a:pt x="1151186" y="18121"/>
                  </a:lnTo>
                  <a:lnTo>
                    <a:pt x="1199826" y="28065"/>
                  </a:lnTo>
                  <a:lnTo>
                    <a:pt x="1247443" y="40055"/>
                  </a:lnTo>
                  <a:lnTo>
                    <a:pt x="1293967" y="54030"/>
                  </a:lnTo>
                  <a:lnTo>
                    <a:pt x="1339324" y="69931"/>
                  </a:lnTo>
                  <a:lnTo>
                    <a:pt x="1383441" y="87698"/>
                  </a:lnTo>
                  <a:lnTo>
                    <a:pt x="1426248" y="107271"/>
                  </a:lnTo>
                  <a:lnTo>
                    <a:pt x="1467670" y="128589"/>
                  </a:lnTo>
                  <a:lnTo>
                    <a:pt x="1507637" y="151594"/>
                  </a:lnTo>
                  <a:lnTo>
                    <a:pt x="1546076" y="176225"/>
                  </a:lnTo>
                  <a:lnTo>
                    <a:pt x="1582915" y="202422"/>
                  </a:lnTo>
                  <a:lnTo>
                    <a:pt x="1618081" y="230126"/>
                  </a:lnTo>
                  <a:lnTo>
                    <a:pt x="1651502" y="259276"/>
                  </a:lnTo>
                  <a:lnTo>
                    <a:pt x="1683105" y="289812"/>
                  </a:lnTo>
                  <a:lnTo>
                    <a:pt x="1712819" y="321675"/>
                  </a:lnTo>
                  <a:lnTo>
                    <a:pt x="1740572" y="354805"/>
                  </a:lnTo>
                  <a:lnTo>
                    <a:pt x="1766290" y="389142"/>
                  </a:lnTo>
                  <a:lnTo>
                    <a:pt x="1789902" y="424625"/>
                  </a:lnTo>
                  <a:lnTo>
                    <a:pt x="1811336" y="461196"/>
                  </a:lnTo>
                  <a:lnTo>
                    <a:pt x="1830518" y="498793"/>
                  </a:lnTo>
                  <a:lnTo>
                    <a:pt x="1847377" y="537358"/>
                  </a:lnTo>
                  <a:lnTo>
                    <a:pt x="1861841" y="576829"/>
                  </a:lnTo>
                  <a:lnTo>
                    <a:pt x="1873838" y="617148"/>
                  </a:lnTo>
                  <a:lnTo>
                    <a:pt x="1883294" y="658255"/>
                  </a:lnTo>
                  <a:lnTo>
                    <a:pt x="1890138" y="700089"/>
                  </a:lnTo>
                  <a:lnTo>
                    <a:pt x="1894297" y="742590"/>
                  </a:lnTo>
                  <a:lnTo>
                    <a:pt x="1895699" y="785699"/>
                  </a:lnTo>
                  <a:lnTo>
                    <a:pt x="1894297" y="828809"/>
                  </a:lnTo>
                  <a:lnTo>
                    <a:pt x="1890138" y="871310"/>
                  </a:lnTo>
                  <a:lnTo>
                    <a:pt x="1883294" y="913144"/>
                  </a:lnTo>
                  <a:lnTo>
                    <a:pt x="1873838" y="954251"/>
                  </a:lnTo>
                  <a:lnTo>
                    <a:pt x="1861841" y="994570"/>
                  </a:lnTo>
                  <a:lnTo>
                    <a:pt x="1847377" y="1034041"/>
                  </a:lnTo>
                  <a:lnTo>
                    <a:pt x="1830518" y="1072606"/>
                  </a:lnTo>
                  <a:lnTo>
                    <a:pt x="1811336" y="1110203"/>
                  </a:lnTo>
                  <a:lnTo>
                    <a:pt x="1789902" y="1146774"/>
                  </a:lnTo>
                  <a:lnTo>
                    <a:pt x="1766290" y="1182257"/>
                  </a:lnTo>
                  <a:lnTo>
                    <a:pt x="1740572" y="1216594"/>
                  </a:lnTo>
                  <a:lnTo>
                    <a:pt x="1712819" y="1249724"/>
                  </a:lnTo>
                  <a:lnTo>
                    <a:pt x="1683105" y="1281587"/>
                  </a:lnTo>
                  <a:lnTo>
                    <a:pt x="1651502" y="1312123"/>
                  </a:lnTo>
                  <a:lnTo>
                    <a:pt x="1618081" y="1341273"/>
                  </a:lnTo>
                  <a:lnTo>
                    <a:pt x="1582915" y="1368977"/>
                  </a:lnTo>
                  <a:lnTo>
                    <a:pt x="1546076" y="1395174"/>
                  </a:lnTo>
                  <a:lnTo>
                    <a:pt x="1507637" y="1419805"/>
                  </a:lnTo>
                  <a:lnTo>
                    <a:pt x="1467670" y="1442810"/>
                  </a:lnTo>
                  <a:lnTo>
                    <a:pt x="1426248" y="1464128"/>
                  </a:lnTo>
                  <a:lnTo>
                    <a:pt x="1383441" y="1483701"/>
                  </a:lnTo>
                  <a:lnTo>
                    <a:pt x="1339324" y="1501468"/>
                  </a:lnTo>
                  <a:lnTo>
                    <a:pt x="1293967" y="1517369"/>
                  </a:lnTo>
                  <a:lnTo>
                    <a:pt x="1247443" y="1531344"/>
                  </a:lnTo>
                  <a:lnTo>
                    <a:pt x="1199826" y="1543334"/>
                  </a:lnTo>
                  <a:lnTo>
                    <a:pt x="1151186" y="1553278"/>
                  </a:lnTo>
                  <a:lnTo>
                    <a:pt x="1101596" y="1561116"/>
                  </a:lnTo>
                  <a:lnTo>
                    <a:pt x="1051128" y="1566789"/>
                  </a:lnTo>
                  <a:lnTo>
                    <a:pt x="999855" y="1570237"/>
                  </a:lnTo>
                  <a:lnTo>
                    <a:pt x="947849" y="1571399"/>
                  </a:lnTo>
                  <a:lnTo>
                    <a:pt x="895844" y="1570237"/>
                  </a:lnTo>
                  <a:lnTo>
                    <a:pt x="844571" y="1566789"/>
                  </a:lnTo>
                  <a:lnTo>
                    <a:pt x="794103" y="1561116"/>
                  </a:lnTo>
                  <a:lnTo>
                    <a:pt x="744513" y="1553278"/>
                  </a:lnTo>
                  <a:lnTo>
                    <a:pt x="695873" y="1543334"/>
                  </a:lnTo>
                  <a:lnTo>
                    <a:pt x="648256" y="1531344"/>
                  </a:lnTo>
                  <a:lnTo>
                    <a:pt x="601732" y="1517369"/>
                  </a:lnTo>
                  <a:lnTo>
                    <a:pt x="556375" y="1501468"/>
                  </a:lnTo>
                  <a:lnTo>
                    <a:pt x="512258" y="1483701"/>
                  </a:lnTo>
                  <a:lnTo>
                    <a:pt x="469451" y="1464128"/>
                  </a:lnTo>
                  <a:lnTo>
                    <a:pt x="428029" y="1442810"/>
                  </a:lnTo>
                  <a:lnTo>
                    <a:pt x="388062" y="1419805"/>
                  </a:lnTo>
                  <a:lnTo>
                    <a:pt x="349623" y="1395174"/>
                  </a:lnTo>
                  <a:lnTo>
                    <a:pt x="312784" y="1368977"/>
                  </a:lnTo>
                  <a:lnTo>
                    <a:pt x="277618" y="1341273"/>
                  </a:lnTo>
                  <a:lnTo>
                    <a:pt x="244197" y="1312123"/>
                  </a:lnTo>
                  <a:lnTo>
                    <a:pt x="212594" y="1281587"/>
                  </a:lnTo>
                  <a:lnTo>
                    <a:pt x="182880" y="1249724"/>
                  </a:lnTo>
                  <a:lnTo>
                    <a:pt x="155127" y="1216594"/>
                  </a:lnTo>
                  <a:lnTo>
                    <a:pt x="129409" y="1182257"/>
                  </a:lnTo>
                  <a:lnTo>
                    <a:pt x="105797" y="1146774"/>
                  </a:lnTo>
                  <a:lnTo>
                    <a:pt x="84363" y="1110203"/>
                  </a:lnTo>
                  <a:lnTo>
                    <a:pt x="65181" y="1072606"/>
                  </a:lnTo>
                  <a:lnTo>
                    <a:pt x="48322" y="1034041"/>
                  </a:lnTo>
                  <a:lnTo>
                    <a:pt x="33858" y="994570"/>
                  </a:lnTo>
                  <a:lnTo>
                    <a:pt x="21861" y="954251"/>
                  </a:lnTo>
                  <a:lnTo>
                    <a:pt x="12405" y="913144"/>
                  </a:lnTo>
                  <a:lnTo>
                    <a:pt x="5561" y="871310"/>
                  </a:lnTo>
                  <a:lnTo>
                    <a:pt x="1402" y="828809"/>
                  </a:lnTo>
                  <a:lnTo>
                    <a:pt x="0" y="785699"/>
                  </a:lnTo>
                  <a:close/>
                </a:path>
              </a:pathLst>
            </a:custGeom>
            <a:ln w="76199">
              <a:solidFill>
                <a:srgbClr val="FFD966"/>
              </a:solidFill>
            </a:ln>
          </p:spPr>
          <p:txBody>
            <a:bodyPr wrap="square" lIns="0" tIns="0" rIns="0" bIns="0" rtlCol="0"/>
            <a:lstStyle/>
            <a:p>
              <a:endParaRPr sz="2400"/>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544567" y="259347"/>
            <a:ext cx="4594013" cy="1374735"/>
          </a:xfrm>
          <a:prstGeom prst="rect">
            <a:avLst/>
          </a:prstGeom>
        </p:spPr>
        <p:txBody>
          <a:bodyPr vert="horz" wrap="square" lIns="0" tIns="20320" rIns="0" bIns="0" numCol="1" rtlCol="0" anchor="ctr" anchorCtr="0" compatLnSpc="1">
            <a:prstTxWarp prst="textNoShape">
              <a:avLst/>
            </a:prstTxWarp>
            <a:spAutoFit/>
          </a:bodyPr>
          <a:lstStyle/>
          <a:p>
            <a:pPr marL="16933">
              <a:spcBef>
                <a:spcPts val="160"/>
              </a:spcBef>
            </a:pPr>
            <a:r>
              <a:rPr spc="-147" dirty="0"/>
              <a:t>MOTIVATION</a:t>
            </a:r>
            <a:r>
              <a:rPr spc="-287" dirty="0"/>
              <a:t> </a:t>
            </a:r>
            <a:r>
              <a:rPr spc="-220" dirty="0"/>
              <a:t>&amp;</a:t>
            </a:r>
            <a:r>
              <a:rPr spc="-280" dirty="0"/>
              <a:t> </a:t>
            </a:r>
            <a:r>
              <a:rPr spc="-53" dirty="0"/>
              <a:t>GOALS</a:t>
            </a:r>
          </a:p>
        </p:txBody>
      </p:sp>
      <p:sp>
        <p:nvSpPr>
          <p:cNvPr id="3" name="object 3"/>
          <p:cNvSpPr txBox="1">
            <a:spLocks noGrp="1"/>
          </p:cNvSpPr>
          <p:nvPr>
            <p:ph type="body" idx="1"/>
          </p:nvPr>
        </p:nvSpPr>
        <p:spPr>
          <a:xfrm>
            <a:off x="5118541" y="1600201"/>
            <a:ext cx="6169572" cy="4350592"/>
          </a:xfrm>
          <a:prstGeom prst="rect">
            <a:avLst/>
          </a:prstGeom>
        </p:spPr>
        <p:txBody>
          <a:bodyPr vert="horz" wrap="square" lIns="0" tIns="16933" rIns="0" bIns="0" numCol="1" rtlCol="0" anchor="t" anchorCtr="0" compatLnSpc="1">
            <a:prstTxWarp prst="textNoShape">
              <a:avLst/>
            </a:prstTxWarp>
            <a:spAutoFit/>
          </a:bodyPr>
          <a:lstStyle/>
          <a:p>
            <a:pPr marL="505447" indent="-488514">
              <a:spcBef>
                <a:spcPts val="133"/>
              </a:spcBef>
              <a:buFont typeface="Arial"/>
              <a:buChar char="●"/>
              <a:tabLst>
                <a:tab pos="505447" algn="l"/>
              </a:tabLst>
            </a:pPr>
            <a:r>
              <a:rPr dirty="0"/>
              <a:t>Welcome</a:t>
            </a:r>
            <a:r>
              <a:rPr spc="-200" dirty="0"/>
              <a:t> </a:t>
            </a:r>
            <a:r>
              <a:rPr dirty="0"/>
              <a:t>people</a:t>
            </a:r>
            <a:r>
              <a:rPr spc="-193" dirty="0"/>
              <a:t> </a:t>
            </a:r>
            <a:r>
              <a:rPr dirty="0"/>
              <a:t>to</a:t>
            </a:r>
            <a:r>
              <a:rPr spc="-193" dirty="0"/>
              <a:t> </a:t>
            </a:r>
            <a:r>
              <a:rPr dirty="0"/>
              <a:t>our</a:t>
            </a:r>
            <a:r>
              <a:rPr spc="-193" dirty="0"/>
              <a:t> </a:t>
            </a:r>
            <a:r>
              <a:rPr dirty="0"/>
              <a:t>new</a:t>
            </a:r>
            <a:r>
              <a:rPr spc="-193" dirty="0"/>
              <a:t> </a:t>
            </a:r>
            <a:r>
              <a:rPr spc="-13" dirty="0"/>
              <a:t>campus.</a:t>
            </a:r>
          </a:p>
          <a:p>
            <a:pPr marL="505447" marR="6773" indent="-489361">
              <a:lnSpc>
                <a:spcPct val="105000"/>
              </a:lnSpc>
              <a:buFont typeface="Arial"/>
              <a:buChar char="●"/>
              <a:tabLst>
                <a:tab pos="505447" algn="l"/>
              </a:tabLst>
            </a:pPr>
            <a:r>
              <a:rPr dirty="0"/>
              <a:t>Liberate</a:t>
            </a:r>
            <a:r>
              <a:rPr spc="-240" dirty="0"/>
              <a:t> </a:t>
            </a:r>
            <a:r>
              <a:rPr dirty="0"/>
              <a:t>parking</a:t>
            </a:r>
            <a:r>
              <a:rPr spc="-240" dirty="0"/>
              <a:t> </a:t>
            </a:r>
            <a:r>
              <a:rPr spc="-33" dirty="0"/>
              <a:t>spaces</a:t>
            </a:r>
            <a:r>
              <a:rPr spc="-240" dirty="0"/>
              <a:t> </a:t>
            </a:r>
            <a:r>
              <a:rPr spc="-13" dirty="0"/>
              <a:t>by</a:t>
            </a:r>
            <a:r>
              <a:rPr spc="-240" dirty="0"/>
              <a:t> </a:t>
            </a:r>
            <a:r>
              <a:rPr spc="-13" dirty="0"/>
              <a:t>incentivizing </a:t>
            </a:r>
            <a:r>
              <a:rPr dirty="0"/>
              <a:t>staff</a:t>
            </a:r>
            <a:r>
              <a:rPr spc="-213" dirty="0"/>
              <a:t> </a:t>
            </a:r>
            <a:r>
              <a:rPr spc="-33" dirty="0"/>
              <a:t>and</a:t>
            </a:r>
            <a:r>
              <a:rPr spc="-207" dirty="0"/>
              <a:t> </a:t>
            </a:r>
            <a:r>
              <a:rPr dirty="0"/>
              <a:t>volunteers</a:t>
            </a:r>
            <a:r>
              <a:rPr spc="-207" dirty="0"/>
              <a:t> </a:t>
            </a:r>
            <a:r>
              <a:rPr dirty="0"/>
              <a:t>to</a:t>
            </a:r>
            <a:r>
              <a:rPr spc="-207" dirty="0"/>
              <a:t> </a:t>
            </a:r>
            <a:r>
              <a:rPr dirty="0"/>
              <a:t>free</a:t>
            </a:r>
            <a:r>
              <a:rPr spc="-213" dirty="0"/>
              <a:t> </a:t>
            </a:r>
            <a:r>
              <a:rPr spc="-13" dirty="0"/>
              <a:t>up</a:t>
            </a:r>
            <a:r>
              <a:rPr spc="-207" dirty="0"/>
              <a:t> </a:t>
            </a:r>
            <a:r>
              <a:rPr spc="-13" dirty="0"/>
              <a:t>parking </a:t>
            </a:r>
            <a:r>
              <a:rPr spc="-33" dirty="0"/>
              <a:t>spaces</a:t>
            </a:r>
            <a:r>
              <a:rPr spc="-240" dirty="0"/>
              <a:t> </a:t>
            </a:r>
            <a:r>
              <a:rPr spc="-13" dirty="0"/>
              <a:t>by</a:t>
            </a:r>
            <a:r>
              <a:rPr spc="-240" dirty="0"/>
              <a:t> </a:t>
            </a:r>
            <a:r>
              <a:rPr spc="-33" dirty="0"/>
              <a:t>walking,</a:t>
            </a:r>
            <a:r>
              <a:rPr spc="-233" dirty="0"/>
              <a:t> </a:t>
            </a:r>
            <a:r>
              <a:rPr spc="-33" dirty="0"/>
              <a:t>biking,</a:t>
            </a:r>
            <a:r>
              <a:rPr spc="-240" dirty="0"/>
              <a:t> </a:t>
            </a:r>
            <a:r>
              <a:rPr spc="-33" dirty="0"/>
              <a:t>and</a:t>
            </a:r>
            <a:r>
              <a:rPr spc="-233" dirty="0"/>
              <a:t> </a:t>
            </a:r>
            <a:r>
              <a:rPr spc="-13" dirty="0"/>
              <a:t>carpooling.</a:t>
            </a:r>
          </a:p>
          <a:p>
            <a:pPr marL="505447" indent="-488514">
              <a:buFont typeface="Arial"/>
              <a:buChar char="●"/>
              <a:tabLst>
                <a:tab pos="505447" algn="l"/>
              </a:tabLst>
            </a:pPr>
            <a:r>
              <a:rPr dirty="0"/>
              <a:t>Provide</a:t>
            </a:r>
            <a:r>
              <a:rPr spc="33" dirty="0"/>
              <a:t> </a:t>
            </a:r>
            <a:r>
              <a:rPr spc="-13" dirty="0"/>
              <a:t>tools.</a:t>
            </a:r>
          </a:p>
          <a:p>
            <a:pPr marL="505447" indent="-488514">
              <a:buFont typeface="Arial"/>
              <a:buChar char="●"/>
              <a:tabLst>
                <a:tab pos="505447" algn="l"/>
              </a:tabLst>
            </a:pPr>
            <a:r>
              <a:rPr dirty="0"/>
              <a:t>Award</a:t>
            </a:r>
            <a:r>
              <a:rPr spc="-27" dirty="0"/>
              <a:t> </a:t>
            </a:r>
            <a:r>
              <a:rPr spc="-13" dirty="0"/>
              <a:t>Prizes.</a:t>
            </a:r>
          </a:p>
        </p:txBody>
      </p:sp>
      <p:pic>
        <p:nvPicPr>
          <p:cNvPr id="4" name="object 4"/>
          <p:cNvPicPr/>
          <p:nvPr/>
        </p:nvPicPr>
        <p:blipFill>
          <a:blip r:embed="rId3" cstate="print"/>
          <a:stretch>
            <a:fillRect/>
          </a:stretch>
        </p:blipFill>
        <p:spPr>
          <a:xfrm>
            <a:off x="0" y="1"/>
            <a:ext cx="4897744" cy="6857999"/>
          </a:xfrm>
          <a:prstGeom prst="rect">
            <a:avLst/>
          </a:prstGeom>
        </p:spPr>
      </p:pic>
      <p:pic>
        <p:nvPicPr>
          <p:cNvPr id="5" name="object 5"/>
          <p:cNvPicPr/>
          <p:nvPr/>
        </p:nvPicPr>
        <p:blipFill>
          <a:blip r:embed="rId4" cstate="print"/>
          <a:stretch>
            <a:fillRect/>
          </a:stretch>
        </p:blipFill>
        <p:spPr>
          <a:xfrm>
            <a:off x="10421334" y="5334868"/>
            <a:ext cx="1243665" cy="12436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AD508-8484-6E0C-66CD-B67C612B4B0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E82F85F-6347-35E1-C405-E2A702660F79}"/>
              </a:ext>
            </a:extLst>
          </p:cNvPr>
          <p:cNvPicPr>
            <a:picLocks noGrp="1" noChangeAspect="1"/>
          </p:cNvPicPr>
          <p:nvPr>
            <p:ph idx="1"/>
          </p:nvPr>
        </p:nvPicPr>
        <p:blipFill>
          <a:blip r:embed="rId2"/>
          <a:stretch>
            <a:fillRect/>
          </a:stretch>
        </p:blipFill>
        <p:spPr>
          <a:xfrm>
            <a:off x="0" y="0"/>
            <a:ext cx="12192000" cy="6853809"/>
          </a:xfrm>
          <a:prstGeom prst="rect">
            <a:avLst/>
          </a:prstGeom>
        </p:spPr>
      </p:pic>
    </p:spTree>
    <p:extLst>
      <p:ext uri="{BB962C8B-B14F-4D97-AF65-F5344CB8AC3E}">
        <p14:creationId xmlns:p14="http://schemas.microsoft.com/office/powerpoint/2010/main" val="390818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2800" y="779371"/>
            <a:ext cx="14630400" cy="697627"/>
          </a:xfrm>
          <a:prstGeom prst="rect">
            <a:avLst/>
          </a:prstGeom>
        </p:spPr>
        <p:txBody>
          <a:bodyPr vert="horz" wrap="square" lIns="0" tIns="20320" rIns="0" bIns="0" numCol="1" rtlCol="0" anchor="ctr" anchorCtr="0" compatLnSpc="1">
            <a:prstTxWarp prst="textNoShape">
              <a:avLst/>
            </a:prstTxWarp>
            <a:spAutoFit/>
          </a:bodyPr>
          <a:lstStyle/>
          <a:p>
            <a:pPr marL="16933">
              <a:spcBef>
                <a:spcPts val="160"/>
              </a:spcBef>
            </a:pPr>
            <a:r>
              <a:rPr spc="-213" dirty="0"/>
              <a:t>RESULTS</a:t>
            </a:r>
          </a:p>
        </p:txBody>
      </p:sp>
      <p:sp>
        <p:nvSpPr>
          <p:cNvPr id="3" name="object 3"/>
          <p:cNvSpPr txBox="1"/>
          <p:nvPr/>
        </p:nvSpPr>
        <p:spPr>
          <a:xfrm>
            <a:off x="5597700" y="1566945"/>
            <a:ext cx="5963073" cy="1282402"/>
          </a:xfrm>
          <a:prstGeom prst="rect">
            <a:avLst/>
          </a:prstGeom>
        </p:spPr>
        <p:txBody>
          <a:bodyPr vert="horz" wrap="square" lIns="0" tIns="71120" rIns="0" bIns="0" rtlCol="0">
            <a:spAutoFit/>
          </a:bodyPr>
          <a:lstStyle/>
          <a:p>
            <a:pPr marL="505447" indent="-488514">
              <a:spcBef>
                <a:spcPts val="560"/>
              </a:spcBef>
              <a:buFont typeface="Arial"/>
              <a:buChar char="●"/>
              <a:tabLst>
                <a:tab pos="505447" algn="l"/>
              </a:tabLst>
            </a:pPr>
            <a:r>
              <a:rPr sz="2400" b="1" spc="-152" dirty="0">
                <a:solidFill>
                  <a:srgbClr val="595959"/>
                </a:solidFill>
                <a:latin typeface="Tahoma"/>
                <a:cs typeface="Tahoma"/>
              </a:rPr>
              <a:t>215</a:t>
            </a:r>
            <a:r>
              <a:rPr sz="2400" b="1" spc="-193" dirty="0">
                <a:solidFill>
                  <a:srgbClr val="595959"/>
                </a:solidFill>
                <a:latin typeface="Tahoma"/>
                <a:cs typeface="Tahoma"/>
              </a:rPr>
              <a:t> </a:t>
            </a:r>
            <a:r>
              <a:rPr sz="2400" dirty="0">
                <a:solidFill>
                  <a:srgbClr val="595959"/>
                </a:solidFill>
                <a:latin typeface="Tahoma"/>
                <a:cs typeface="Tahoma"/>
              </a:rPr>
              <a:t>parking</a:t>
            </a:r>
            <a:r>
              <a:rPr sz="2400" spc="-240" dirty="0">
                <a:solidFill>
                  <a:srgbClr val="595959"/>
                </a:solidFill>
                <a:latin typeface="Tahoma"/>
                <a:cs typeface="Tahoma"/>
              </a:rPr>
              <a:t> </a:t>
            </a:r>
            <a:r>
              <a:rPr sz="2400" dirty="0">
                <a:solidFill>
                  <a:srgbClr val="595959"/>
                </a:solidFill>
                <a:latin typeface="Tahoma"/>
                <a:cs typeface="Tahoma"/>
              </a:rPr>
              <a:t>spots</a:t>
            </a:r>
            <a:r>
              <a:rPr sz="2400" spc="-240" dirty="0">
                <a:solidFill>
                  <a:srgbClr val="595959"/>
                </a:solidFill>
                <a:latin typeface="Tahoma"/>
                <a:cs typeface="Tahoma"/>
              </a:rPr>
              <a:t> </a:t>
            </a:r>
            <a:r>
              <a:rPr sz="2400" dirty="0">
                <a:solidFill>
                  <a:srgbClr val="595959"/>
                </a:solidFill>
                <a:latin typeface="Tahoma"/>
                <a:cs typeface="Tahoma"/>
              </a:rPr>
              <a:t>liberated</a:t>
            </a:r>
            <a:r>
              <a:rPr sz="2400" spc="-247" dirty="0">
                <a:solidFill>
                  <a:srgbClr val="595959"/>
                </a:solidFill>
                <a:latin typeface="Tahoma"/>
                <a:cs typeface="Tahoma"/>
              </a:rPr>
              <a:t> </a:t>
            </a:r>
            <a:r>
              <a:rPr sz="2400" spc="-47" dirty="0">
                <a:solidFill>
                  <a:srgbClr val="595959"/>
                </a:solidFill>
                <a:latin typeface="Tahoma"/>
                <a:cs typeface="Tahoma"/>
              </a:rPr>
              <a:t>(June</a:t>
            </a:r>
            <a:r>
              <a:rPr sz="2400" spc="-240" dirty="0">
                <a:solidFill>
                  <a:srgbClr val="595959"/>
                </a:solidFill>
                <a:latin typeface="Tahoma"/>
                <a:cs typeface="Tahoma"/>
              </a:rPr>
              <a:t> </a:t>
            </a:r>
            <a:r>
              <a:rPr sz="2400" spc="-47" dirty="0">
                <a:solidFill>
                  <a:srgbClr val="595959"/>
                </a:solidFill>
                <a:latin typeface="Tahoma"/>
                <a:cs typeface="Tahoma"/>
              </a:rPr>
              <a:t>-</a:t>
            </a:r>
            <a:r>
              <a:rPr sz="2400" spc="-240" dirty="0">
                <a:solidFill>
                  <a:srgbClr val="595959"/>
                </a:solidFill>
                <a:latin typeface="Tahoma"/>
                <a:cs typeface="Tahoma"/>
              </a:rPr>
              <a:t> </a:t>
            </a:r>
            <a:r>
              <a:rPr sz="2400" spc="-13" dirty="0">
                <a:solidFill>
                  <a:srgbClr val="595959"/>
                </a:solidFill>
                <a:latin typeface="Tahoma"/>
                <a:cs typeface="Tahoma"/>
              </a:rPr>
              <a:t>Sept)!</a:t>
            </a:r>
            <a:endParaRPr sz="2400">
              <a:latin typeface="Tahoma"/>
              <a:cs typeface="Tahoma"/>
            </a:endParaRPr>
          </a:p>
          <a:p>
            <a:pPr marL="1115031" lvl="1" indent="-488514">
              <a:spcBef>
                <a:spcPts val="433"/>
              </a:spcBef>
              <a:buFont typeface="Arial"/>
              <a:buChar char="○"/>
              <a:tabLst>
                <a:tab pos="1115031" algn="l"/>
              </a:tabLst>
            </a:pPr>
            <a:r>
              <a:rPr sz="2400" dirty="0">
                <a:solidFill>
                  <a:srgbClr val="595959"/>
                </a:solidFill>
                <a:latin typeface="Tahoma"/>
                <a:cs typeface="Tahoma"/>
              </a:rPr>
              <a:t>160</a:t>
            </a:r>
            <a:r>
              <a:rPr sz="2400" spc="-187" dirty="0">
                <a:solidFill>
                  <a:srgbClr val="595959"/>
                </a:solidFill>
                <a:latin typeface="Tahoma"/>
                <a:cs typeface="Tahoma"/>
              </a:rPr>
              <a:t> </a:t>
            </a:r>
            <a:r>
              <a:rPr sz="2400" spc="-13" dirty="0">
                <a:solidFill>
                  <a:srgbClr val="595959"/>
                </a:solidFill>
                <a:latin typeface="Tahoma"/>
                <a:cs typeface="Tahoma"/>
              </a:rPr>
              <a:t>by</a:t>
            </a:r>
            <a:r>
              <a:rPr sz="2400" spc="-187" dirty="0">
                <a:solidFill>
                  <a:srgbClr val="595959"/>
                </a:solidFill>
                <a:latin typeface="Tahoma"/>
                <a:cs typeface="Tahoma"/>
              </a:rPr>
              <a:t> </a:t>
            </a:r>
            <a:r>
              <a:rPr sz="2400" spc="-13" dirty="0">
                <a:solidFill>
                  <a:srgbClr val="595959"/>
                </a:solidFill>
                <a:latin typeface="Tahoma"/>
                <a:cs typeface="Tahoma"/>
              </a:rPr>
              <a:t>staff</a:t>
            </a:r>
            <a:endParaRPr sz="2400">
              <a:latin typeface="Tahoma"/>
              <a:cs typeface="Tahoma"/>
            </a:endParaRPr>
          </a:p>
          <a:p>
            <a:pPr marL="1115031" lvl="1" indent="-488514">
              <a:spcBef>
                <a:spcPts val="433"/>
              </a:spcBef>
              <a:buFont typeface="Arial"/>
              <a:buChar char="○"/>
              <a:tabLst>
                <a:tab pos="1115031" algn="l"/>
              </a:tabLst>
            </a:pPr>
            <a:r>
              <a:rPr sz="2400" dirty="0">
                <a:solidFill>
                  <a:srgbClr val="595959"/>
                </a:solidFill>
                <a:latin typeface="Tahoma"/>
                <a:cs typeface="Tahoma"/>
              </a:rPr>
              <a:t>55</a:t>
            </a:r>
            <a:r>
              <a:rPr sz="2400" spc="-220" dirty="0">
                <a:solidFill>
                  <a:srgbClr val="595959"/>
                </a:solidFill>
                <a:latin typeface="Tahoma"/>
                <a:cs typeface="Tahoma"/>
              </a:rPr>
              <a:t> </a:t>
            </a:r>
            <a:r>
              <a:rPr sz="2400" spc="-13" dirty="0">
                <a:solidFill>
                  <a:srgbClr val="595959"/>
                </a:solidFill>
                <a:latin typeface="Tahoma"/>
                <a:cs typeface="Tahoma"/>
              </a:rPr>
              <a:t>by</a:t>
            </a:r>
            <a:r>
              <a:rPr sz="2400" spc="-220" dirty="0">
                <a:solidFill>
                  <a:srgbClr val="595959"/>
                </a:solidFill>
                <a:latin typeface="Tahoma"/>
                <a:cs typeface="Tahoma"/>
              </a:rPr>
              <a:t> </a:t>
            </a:r>
            <a:r>
              <a:rPr sz="2400" spc="-13" dirty="0">
                <a:solidFill>
                  <a:srgbClr val="595959"/>
                </a:solidFill>
                <a:latin typeface="Tahoma"/>
                <a:cs typeface="Tahoma"/>
              </a:rPr>
              <a:t>volunteers</a:t>
            </a:r>
            <a:endParaRPr sz="2400">
              <a:latin typeface="Tahoma"/>
              <a:cs typeface="Tahoma"/>
            </a:endParaRPr>
          </a:p>
        </p:txBody>
      </p:sp>
      <p:pic>
        <p:nvPicPr>
          <p:cNvPr id="4" name="object 4"/>
          <p:cNvPicPr/>
          <p:nvPr/>
        </p:nvPicPr>
        <p:blipFill>
          <a:blip r:embed="rId2" cstate="print"/>
          <a:stretch>
            <a:fillRect/>
          </a:stretch>
        </p:blipFill>
        <p:spPr>
          <a:xfrm>
            <a:off x="0" y="1"/>
            <a:ext cx="4897744" cy="6857999"/>
          </a:xfrm>
          <a:prstGeom prst="rect">
            <a:avLst/>
          </a:prstGeom>
        </p:spPr>
      </p:pic>
      <p:pic>
        <p:nvPicPr>
          <p:cNvPr id="5" name="object 5"/>
          <p:cNvPicPr/>
          <p:nvPr/>
        </p:nvPicPr>
        <p:blipFill>
          <a:blip r:embed="rId3" cstate="print"/>
          <a:stretch>
            <a:fillRect/>
          </a:stretch>
        </p:blipFill>
        <p:spPr>
          <a:xfrm>
            <a:off x="10421334" y="5334868"/>
            <a:ext cx="1243665" cy="1243665"/>
          </a:xfrm>
          <a:prstGeom prst="rect">
            <a:avLst/>
          </a:prstGeom>
        </p:spPr>
      </p:pic>
    </p:spTree>
  </p:cSld>
  <p:clrMapOvr>
    <a:masterClrMapping/>
  </p:clrMapOvr>
</p:sld>
</file>

<file path=ppt/theme/theme1.xml><?xml version="1.0" encoding="utf-8"?>
<a:theme xmlns:a="http://schemas.openxmlformats.org/drawingml/2006/main" name="CompPlanPPTheme">
  <a:themeElements>
    <a:clrScheme name="Comp Plan">
      <a:dk1>
        <a:srgbClr val="1C4F24"/>
      </a:dk1>
      <a:lt1>
        <a:srgbClr val="BCC5E4"/>
      </a:lt1>
      <a:dk2>
        <a:srgbClr val="000000"/>
      </a:dk2>
      <a:lt2>
        <a:srgbClr val="FFFFFF"/>
      </a:lt2>
      <a:accent1>
        <a:srgbClr val="954F72"/>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CompPlanPPTheme" id="{8A26DC3C-5273-4E5D-BCD9-AF069E0390DD}" vid="{C4B1E301-38C8-44CA-ACD2-53E26BA3F0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5613</TotalTime>
  <Words>738</Words>
  <Application>Microsoft Macintosh PowerPoint</Application>
  <PresentationFormat>Widescreen</PresentationFormat>
  <Paragraphs>89</Paragraphs>
  <Slides>36</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Calibri</vt:lpstr>
      <vt:lpstr>Georgia</vt:lpstr>
      <vt:lpstr>Lato</vt:lpstr>
      <vt:lpstr>Montserrat</vt:lpstr>
      <vt:lpstr>Tahoma</vt:lpstr>
      <vt:lpstr>CompPlanPPTheme</vt:lpstr>
      <vt:lpstr>PowerPoint Presentation</vt:lpstr>
      <vt:lpstr>Workplace incentives for transportation alternatives</vt:lpstr>
      <vt:lpstr>Barriers to Transportation Alternatives</vt:lpstr>
      <vt:lpstr>Incentives for commute alternatives</vt:lpstr>
      <vt:lpstr>teton raptor center’s</vt:lpstr>
      <vt:lpstr>PowerPoint Presentation</vt:lpstr>
      <vt:lpstr>MOTIVATION &amp; GOALS</vt:lpstr>
      <vt:lpstr>PowerPoint Presentation</vt:lpstr>
      <vt:lpstr>RESULTS</vt:lpstr>
      <vt:lpstr>LEARNING &amp; OPPORTUNITIES</vt:lpstr>
      <vt:lpstr>Sustainable Commuting Incentive Program</vt:lpstr>
      <vt:lpstr>What is SCIP?</vt:lpstr>
      <vt:lpstr>PowerPoint Presentation</vt:lpstr>
      <vt:lpstr>PowerPoint Presentation</vt:lpstr>
      <vt:lpstr>Overview of Obstacles</vt:lpstr>
      <vt:lpstr>The Future of the SCIP Program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Rollout: Housing Mitigation Update &amp; District 3-6 Zoning Update</dc:title>
  <dc:creator>Regan Kohlhardt</dc:creator>
  <cp:lastModifiedBy>Timothy O'Donoghue</cp:lastModifiedBy>
  <cp:revision>270</cp:revision>
  <cp:lastPrinted>2022-10-05T22:51:54Z</cp:lastPrinted>
  <dcterms:created xsi:type="dcterms:W3CDTF">2018-10-12T21:42:41Z</dcterms:created>
  <dcterms:modified xsi:type="dcterms:W3CDTF">2023-11-17T21:19:35Z</dcterms:modified>
</cp:coreProperties>
</file>